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9" r:id="rId5"/>
    <p:sldId id="286" r:id="rId6"/>
    <p:sldId id="293" r:id="rId7"/>
    <p:sldId id="292" r:id="rId8"/>
    <p:sldId id="295" r:id="rId9"/>
    <p:sldId id="290" r:id="rId10"/>
    <p:sldId id="270" r:id="rId11"/>
    <p:sldId id="294" r:id="rId12"/>
    <p:sldId id="291" r:id="rId13"/>
    <p:sldId id="296" r:id="rId14"/>
    <p:sldId id="288" r:id="rId15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1950" y="8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B1BCF06-1C28-4B0D-9FE4-64520A8BD0D6}" type="datetime1">
              <a:rPr lang="pt-BR" smtClean="0"/>
              <a:t>18/07/2022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A8C659-3DDB-48CB-A056-6A658A161B7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B1C099-8713-4864-A75E-DC5C31A7078B}" type="datetime1">
              <a:rPr lang="pt-BR" smtClean="0"/>
              <a:pPr/>
              <a:t>18/07/2022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A004F4-F240-48F9-8AE1-486585C7F0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9755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2342959-9D20-41A5-AA68-F0F6AD93C71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6236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12088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4575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9457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1029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rtlCol="0"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21B1CF-A309-49E4-BA89-6C94A1244D9C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is Conteúdos Horizont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to 2">
            <a:extLst>
              <a:ext uri="{FF2B5EF4-FFF2-40B4-BE49-F238E27FC236}">
                <a16:creationId xmlns:a16="http://schemas.microsoft.com/office/drawing/2014/main" id="{E4FD2CFF-0F3D-42BB-BBFF-903727B32640}"/>
              </a:ext>
            </a:extLst>
          </p:cNvPr>
          <p:cNvSpPr/>
          <p:nvPr userDrawn="1"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133087"/>
            <a:ext cx="10431780" cy="2043875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F3823A-2E14-4347-A12F-7FF764682B88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C1B0D46C-2987-401A-A0C4-CFB6F73E9D2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44296" y="1788579"/>
            <a:ext cx="10425684" cy="190687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89795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991035-C430-43B6-BC84-4E40FA348A60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25" name="Espaço Reservado para Conteúdo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6" name="Espaço Reservado para Conteúdo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7" name="Espaço Reservado para Conteúdo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9" name="Espaço Reservado para Imagem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0" name="Espaço Reservado para Imagem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1" name="Espaço Reservado para Imagem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Imagem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3" name="Espaço Reservado para Imagem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4" name="Espaço Reservado para Imagem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ação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ço Reservado para Imagem 12">
            <a:extLst>
              <a:ext uri="{FF2B5EF4-FFF2-40B4-BE49-F238E27FC236}">
                <a16:creationId xmlns:a16="http://schemas.microsoft.com/office/drawing/2014/main" id="{B74348DE-EC54-4C62-948C-0B2BF90455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15389"/>
            <a:ext cx="12188825" cy="3742611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0" name="objeto 3">
            <a:extLst>
              <a:ext uri="{FF2B5EF4-FFF2-40B4-BE49-F238E27FC236}">
                <a16:creationId xmlns:a16="http://schemas.microsoft.com/office/drawing/2014/main" id="{2A53E879-94A1-4659-9069-ED0D6F03014D}"/>
              </a:ext>
            </a:extLst>
          </p:cNvPr>
          <p:cNvSpPr/>
          <p:nvPr userDrawn="1"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34047"/>
            <a:ext cx="5157787" cy="2755616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59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34047"/>
            <a:ext cx="5183188" cy="2755616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819426-7358-4C77-853C-E7428304CFB3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75339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nha do Tempo dup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Espaço Reservado para Texto 48">
            <a:extLst>
              <a:ext uri="{FF2B5EF4-FFF2-40B4-BE49-F238E27FC236}">
                <a16:creationId xmlns:a16="http://schemas.microsoft.com/office/drawing/2014/main" id="{C6E48CAB-F1C0-4E71-9686-C02A967E92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182" y="4014522"/>
            <a:ext cx="1182118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EDITAR</a:t>
            </a:r>
          </a:p>
        </p:txBody>
      </p:sp>
      <p:sp>
        <p:nvSpPr>
          <p:cNvPr id="35" name="Espaço Reservado para Texto 50">
            <a:extLst>
              <a:ext uri="{FF2B5EF4-FFF2-40B4-BE49-F238E27FC236}">
                <a16:creationId xmlns:a16="http://schemas.microsoft.com/office/drawing/2014/main" id="{7C226081-D459-4A68-9B23-0C804E6A639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6182" y="4486178"/>
            <a:ext cx="1182118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pt-BR" noProof="0"/>
              <a:t>Clique para editar o principal</a:t>
            </a:r>
          </a:p>
        </p:txBody>
      </p:sp>
      <p:sp>
        <p:nvSpPr>
          <p:cNvPr id="50" name="Espaço Reservado para Texto 48">
            <a:extLst>
              <a:ext uri="{FF2B5EF4-FFF2-40B4-BE49-F238E27FC236}">
                <a16:creationId xmlns:a16="http://schemas.microsoft.com/office/drawing/2014/main" id="{C32AE455-05F0-44FA-98C4-73D9C60DF89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39103" y="4014522"/>
            <a:ext cx="1208897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16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EDITAR</a:t>
            </a:r>
          </a:p>
        </p:txBody>
      </p:sp>
      <p:sp>
        <p:nvSpPr>
          <p:cNvPr id="51" name="Espaço Reservado para Texto 50">
            <a:extLst>
              <a:ext uri="{FF2B5EF4-FFF2-40B4-BE49-F238E27FC236}">
                <a16:creationId xmlns:a16="http://schemas.microsoft.com/office/drawing/2014/main" id="{3C3FB663-073E-458E-A31A-B15112A0D37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39103" y="4486178"/>
            <a:ext cx="1182118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pt-BR" noProof="0"/>
              <a:t>Clique para editar o principal</a:t>
            </a:r>
          </a:p>
        </p:txBody>
      </p:sp>
      <p:sp>
        <p:nvSpPr>
          <p:cNvPr id="52" name="Espaço Reservado para Texto 48">
            <a:extLst>
              <a:ext uri="{FF2B5EF4-FFF2-40B4-BE49-F238E27FC236}">
                <a16:creationId xmlns:a16="http://schemas.microsoft.com/office/drawing/2014/main" id="{91332113-C9A3-4B1F-A973-C30104497D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22024" y="4014522"/>
            <a:ext cx="1181099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EDITAR</a:t>
            </a:r>
          </a:p>
        </p:txBody>
      </p:sp>
      <p:sp>
        <p:nvSpPr>
          <p:cNvPr id="53" name="Espaço Reservado para Texto 50">
            <a:extLst>
              <a:ext uri="{FF2B5EF4-FFF2-40B4-BE49-F238E27FC236}">
                <a16:creationId xmlns:a16="http://schemas.microsoft.com/office/drawing/2014/main" id="{CDAC2DE8-0B23-47D4-A121-018184C5D2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22024" y="4486178"/>
            <a:ext cx="1182118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pt-BR" noProof="0"/>
              <a:t>Clique para editar o principal</a:t>
            </a:r>
          </a:p>
        </p:txBody>
      </p:sp>
      <p:sp>
        <p:nvSpPr>
          <p:cNvPr id="54" name="Espaço Reservado para Texto 48">
            <a:extLst>
              <a:ext uri="{FF2B5EF4-FFF2-40B4-BE49-F238E27FC236}">
                <a16:creationId xmlns:a16="http://schemas.microsoft.com/office/drawing/2014/main" id="{AE8613EE-32F0-4251-809B-6B9907E226C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04944" y="4014522"/>
            <a:ext cx="1181099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EDITAR</a:t>
            </a:r>
          </a:p>
        </p:txBody>
      </p:sp>
      <p:sp>
        <p:nvSpPr>
          <p:cNvPr id="55" name="Espaço Reservado para Texto 50">
            <a:extLst>
              <a:ext uri="{FF2B5EF4-FFF2-40B4-BE49-F238E27FC236}">
                <a16:creationId xmlns:a16="http://schemas.microsoft.com/office/drawing/2014/main" id="{6E9683DA-61F6-48A0-9453-C03FB979401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604944" y="4486178"/>
            <a:ext cx="1182118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pt-BR" noProof="0"/>
              <a:t>Clique para editar o principal</a:t>
            </a:r>
          </a:p>
        </p:txBody>
      </p:sp>
      <p:sp>
        <p:nvSpPr>
          <p:cNvPr id="56" name="Espaço Reservado para Texto 48">
            <a:extLst>
              <a:ext uri="{FF2B5EF4-FFF2-40B4-BE49-F238E27FC236}">
                <a16:creationId xmlns:a16="http://schemas.microsoft.com/office/drawing/2014/main" id="{53C09CD9-E6F6-4AA3-968A-491D1568E73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555230" y="4014522"/>
            <a:ext cx="1181099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EDITAR</a:t>
            </a:r>
          </a:p>
        </p:txBody>
      </p:sp>
      <p:sp>
        <p:nvSpPr>
          <p:cNvPr id="57" name="Espaço Reservado para Texto 50">
            <a:extLst>
              <a:ext uri="{FF2B5EF4-FFF2-40B4-BE49-F238E27FC236}">
                <a16:creationId xmlns:a16="http://schemas.microsoft.com/office/drawing/2014/main" id="{4457D5F2-D7AE-44A9-847A-D20086BCCC2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555230" y="4486178"/>
            <a:ext cx="1182118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pt-BR" noProof="0"/>
              <a:t>Clique para editar o principal</a:t>
            </a:r>
          </a:p>
        </p:txBody>
      </p:sp>
      <p:sp>
        <p:nvSpPr>
          <p:cNvPr id="58" name="Espaço Reservado para Texto 48">
            <a:extLst>
              <a:ext uri="{FF2B5EF4-FFF2-40B4-BE49-F238E27FC236}">
                <a16:creationId xmlns:a16="http://schemas.microsoft.com/office/drawing/2014/main" id="{4FBE8211-41BE-41C2-B826-94FD55BC0AA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938151" y="4014522"/>
            <a:ext cx="1181098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16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EDITAR</a:t>
            </a:r>
          </a:p>
        </p:txBody>
      </p:sp>
      <p:sp>
        <p:nvSpPr>
          <p:cNvPr id="59" name="Espaço Reservado para Texto 50">
            <a:extLst>
              <a:ext uri="{FF2B5EF4-FFF2-40B4-BE49-F238E27FC236}">
                <a16:creationId xmlns:a16="http://schemas.microsoft.com/office/drawing/2014/main" id="{18C75666-F3E0-4AD7-8C05-FEFFEAE1D10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938151" y="4486178"/>
            <a:ext cx="1182118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pt-BR" noProof="0"/>
              <a:t>Clique para editar o principal</a:t>
            </a:r>
          </a:p>
        </p:txBody>
      </p:sp>
      <p:sp>
        <p:nvSpPr>
          <p:cNvPr id="60" name="Espaço Reservado para Texto 48">
            <a:extLst>
              <a:ext uri="{FF2B5EF4-FFF2-40B4-BE49-F238E27FC236}">
                <a16:creationId xmlns:a16="http://schemas.microsoft.com/office/drawing/2014/main" id="{66478F13-D9B8-4439-9B08-804CD6848EB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321072" y="4014522"/>
            <a:ext cx="1181098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EDITAR</a:t>
            </a:r>
          </a:p>
        </p:txBody>
      </p:sp>
      <p:sp>
        <p:nvSpPr>
          <p:cNvPr id="61" name="Espaço Reservado para Texto 50">
            <a:extLst>
              <a:ext uri="{FF2B5EF4-FFF2-40B4-BE49-F238E27FC236}">
                <a16:creationId xmlns:a16="http://schemas.microsoft.com/office/drawing/2014/main" id="{08844405-957A-4970-A2B6-D161FED665F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21072" y="4486178"/>
            <a:ext cx="1182118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pt-BR" noProof="0"/>
              <a:t>Clique para editar o principal</a:t>
            </a:r>
          </a:p>
        </p:txBody>
      </p:sp>
      <p:sp>
        <p:nvSpPr>
          <p:cNvPr id="62" name="Espaço Reservado para Texto 48">
            <a:extLst>
              <a:ext uri="{FF2B5EF4-FFF2-40B4-BE49-F238E27FC236}">
                <a16:creationId xmlns:a16="http://schemas.microsoft.com/office/drawing/2014/main" id="{6F067D31-AE61-48F0-A497-1908DC77F08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0703992" y="4014522"/>
            <a:ext cx="1181098" cy="302186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EDITAR</a:t>
            </a:r>
          </a:p>
        </p:txBody>
      </p:sp>
      <p:sp>
        <p:nvSpPr>
          <p:cNvPr id="63" name="Espaço Reservado para Texto 50">
            <a:extLst>
              <a:ext uri="{FF2B5EF4-FFF2-40B4-BE49-F238E27FC236}">
                <a16:creationId xmlns:a16="http://schemas.microsoft.com/office/drawing/2014/main" id="{5B4A526A-A40E-4B7D-94EC-5FDCAD2EAD8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0703992" y="4486178"/>
            <a:ext cx="1182118" cy="1183101"/>
          </a:xfrm>
        </p:spPr>
        <p:txBody>
          <a:bodyPr lIns="0" r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pt-BR" noProof="0"/>
              <a:t>Clique para editar o principal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A67390-01C5-4A4E-AF7F-79E8DB2B2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2514314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D1942E-ED4E-4C9B-82A1-89CE5996B32F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67636B-A754-4E2E-9ADC-B4850F89C749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37918-E07F-4A29-84B5-20F32248E746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D71D5B-D313-4931-BA88-C335B37EB4D8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1C7A0E-B42A-456B-AEBA-571F75507D2F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D68F8C-B5DE-427F-B7A8-944F8380312C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E1403E-CEEB-486E-BFFE-F2ABD3EA2B9D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20B5BA-228F-4A1E-AABA-D1BC480BDDE5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088DAC1-3464-443E-9DEF-E31CD1B6A9EE}" type="datetime1">
              <a:rPr lang="pt-BR" noProof="0" smtClean="0"/>
              <a:t>18/07/2022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pt-BR" noProof="0" smtClean="0"/>
              <a:pPr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Profissionais colaborando em uma mesa usando um laptop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4" name="objeto 3" descr="Pessoas com documento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254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>
            <a:normAutofit/>
          </a:bodyPr>
          <a:lstStyle/>
          <a:p>
            <a:pPr rtl="0">
              <a:lnSpc>
                <a:spcPct val="125000"/>
              </a:lnSpc>
            </a:pPr>
            <a:r>
              <a:rPr lang="pt-BR" sz="5000" dirty="0"/>
              <a:t>eEDB-011</a:t>
            </a:r>
            <a:br>
              <a:rPr lang="pt-BR" sz="5000" dirty="0">
                <a:solidFill>
                  <a:schemeClr val="bg1"/>
                </a:solidFill>
              </a:rPr>
            </a:br>
            <a:r>
              <a:rPr lang="pt-BR" sz="5000" dirty="0">
                <a:solidFill>
                  <a:schemeClr val="bg1"/>
                </a:solidFill>
              </a:rPr>
              <a:t>Atividade 1</a:t>
            </a:r>
          </a:p>
        </p:txBody>
      </p:sp>
      <p:sp>
        <p:nvSpPr>
          <p:cNvPr id="6" name="objeto 7" descr="Retângulo beg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3377250" y="3201294"/>
            <a:ext cx="5472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9" name="Espaço Reservado para Texto 26">
            <a:extLst>
              <a:ext uri="{FF2B5EF4-FFF2-40B4-BE49-F238E27FC236}">
                <a16:creationId xmlns:a16="http://schemas.microsoft.com/office/drawing/2014/main" id="{46E7DAC9-5F85-D11B-EF80-DC571D32E87B}"/>
              </a:ext>
            </a:extLst>
          </p:cNvPr>
          <p:cNvSpPr txBox="1">
            <a:spLocks/>
          </p:cNvSpPr>
          <p:nvPr/>
        </p:nvSpPr>
        <p:spPr>
          <a:xfrm>
            <a:off x="761999" y="4935374"/>
            <a:ext cx="14239875" cy="1603840"/>
          </a:xfrm>
          <a:prstGeom prst="rect">
            <a:avLst/>
          </a:prstGeom>
        </p:spPr>
        <p:txBody>
          <a:bodyPr numCol="2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Rodrigo </a:t>
            </a:r>
            <a:r>
              <a:rPr lang="pt-BR" b="1" dirty="0" err="1">
                <a:solidFill>
                  <a:schemeClr val="bg1"/>
                </a:solidFill>
              </a:rPr>
              <a:t>Lamoglia</a:t>
            </a:r>
            <a:r>
              <a:rPr lang="pt-BR" b="1" dirty="0">
                <a:solidFill>
                  <a:schemeClr val="bg1"/>
                </a:solidFill>
              </a:rPr>
              <a:t> Vitorino </a:t>
            </a:r>
            <a:r>
              <a:rPr lang="pt-BR" b="1" dirty="0" err="1">
                <a:solidFill>
                  <a:schemeClr val="bg1"/>
                </a:solidFill>
              </a:rPr>
              <a:t>Digão</a:t>
            </a:r>
            <a:endParaRPr lang="pt-BR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pt-BR" b="1" dirty="0">
                <a:solidFill>
                  <a:schemeClr val="bg1"/>
                </a:solidFill>
              </a:rPr>
              <a:t>Thais </a:t>
            </a:r>
            <a:r>
              <a:rPr lang="pt-BR" b="1" dirty="0" err="1">
                <a:solidFill>
                  <a:schemeClr val="bg1"/>
                </a:solidFill>
              </a:rPr>
              <a:t>Nabe</a:t>
            </a:r>
            <a:endParaRPr lang="pt-BR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</a:rPr>
              <a:t>Vitor Marques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</a:rPr>
              <a:t>Wellington Cassio Faria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chemeClr val="bg1"/>
                </a:solidFill>
              </a:rPr>
              <a:t>Wesley Lourenço Barbosa</a:t>
            </a:r>
          </a:p>
          <a:p>
            <a:pPr>
              <a:lnSpc>
                <a:spcPct val="150000"/>
              </a:lnSpc>
            </a:pP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id="{6A8AF702-A859-4D49-823E-45570287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10</a:t>
            </a:fld>
            <a:endParaRPr lang="pt-BR" sz="1000" dirty="0"/>
          </a:p>
        </p:txBody>
      </p:sp>
      <p:sp>
        <p:nvSpPr>
          <p:cNvPr id="29" name="objeto 27" descr="Retângulo bege">
            <a:extLst>
              <a:ext uri="{FF2B5EF4-FFF2-40B4-BE49-F238E27FC236}">
                <a16:creationId xmlns:a16="http://schemas.microsoft.com/office/drawing/2014/main" id="{CE178D24-EC15-4677-8CE4-B6FAE887C7CE}"/>
              </a:ext>
            </a:extLst>
          </p:cNvPr>
          <p:cNvSpPr/>
          <p:nvPr/>
        </p:nvSpPr>
        <p:spPr>
          <a:xfrm flipV="1">
            <a:off x="947015" y="1295479"/>
            <a:ext cx="2758210" cy="45719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0F085151-2485-E111-8226-A234F9A04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Dashboard</a:t>
            </a:r>
          </a:p>
        </p:txBody>
      </p:sp>
      <p:pic>
        <p:nvPicPr>
          <p:cNvPr id="4" name="Imagem 3" descr="Tela de computador com jogo&#10;&#10;Descrição gerada automaticamente">
            <a:extLst>
              <a:ext uri="{FF2B5EF4-FFF2-40B4-BE49-F238E27FC236}">
                <a16:creationId xmlns:a16="http://schemas.microsoft.com/office/drawing/2014/main" id="{A4F14BC4-4235-0BA4-F0C2-CEA0DDB214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741" y="1559002"/>
            <a:ext cx="8240370" cy="5197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30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6" descr="Menina com documentos">
            <a:extLst>
              <a:ext uri="{FF2B5EF4-FFF2-40B4-BE49-F238E27FC236}">
                <a16:creationId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lnSpc>
                <a:spcPct val="125000"/>
              </a:lnSpc>
              <a:buFont typeface="Arial" panose="020B0604020202020204" pitchFamily="34" charset="0"/>
              <a:buNone/>
            </a:pPr>
            <a:endParaRPr lang="pt-BR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to 6" descr="Retângulo beg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 bwMode="ltGray">
          <a:xfrm>
            <a:off x="931203" y="3942651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38200" y="2749309"/>
            <a:ext cx="4859215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5000" dirty="0">
                <a:solidFill>
                  <a:schemeClr val="bg1"/>
                </a:solidFill>
              </a:rPr>
              <a:t>OBRIGADO!</a:t>
            </a:r>
            <a:endParaRPr lang="pt-BR" sz="5000" dirty="0"/>
          </a:p>
        </p:txBody>
      </p:sp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to 3" descr="Retângulo beg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31963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2</a:t>
            </a:fld>
            <a:endParaRPr lang="pt-BR" sz="1000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A6FFC26-77A5-B6ED-AAE5-CD576BBB7412}"/>
              </a:ext>
            </a:extLst>
          </p:cNvPr>
          <p:cNvSpPr txBox="1"/>
          <p:nvPr/>
        </p:nvSpPr>
        <p:spPr>
          <a:xfrm>
            <a:off x="838200" y="1804475"/>
            <a:ext cx="8589753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Construção de um pipeline de dados com ETL tradicional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pt-BR" sz="1400" dirty="0"/>
              <a:t>Requisitos mínimos de entrega</a:t>
            </a:r>
          </a:p>
          <a:p>
            <a:pPr marL="834390" lvl="2" indent="-285750">
              <a:buFont typeface="Arial" panose="020B0604020202020204" pitchFamily="34" charset="0"/>
              <a:buChar char="•"/>
            </a:pPr>
            <a:r>
              <a:rPr lang="pt-BR" sz="1400" dirty="0"/>
              <a:t>Junção de duas fontes de dados</a:t>
            </a:r>
          </a:p>
          <a:p>
            <a:pPr marL="1108710" lvl="4" indent="-285750">
              <a:buFont typeface="Arial" panose="020B0604020202020204" pitchFamily="34" charset="0"/>
              <a:buChar char="•"/>
            </a:pPr>
            <a:r>
              <a:rPr lang="pt-BR" sz="1400" dirty="0"/>
              <a:t>CSV</a:t>
            </a:r>
          </a:p>
          <a:p>
            <a:pPr marL="1108710" lvl="4" indent="-285750">
              <a:buFont typeface="Arial" panose="020B0604020202020204" pitchFamily="34" charset="0"/>
              <a:buChar char="•"/>
            </a:pPr>
            <a:r>
              <a:rPr lang="pt-BR" sz="1400" dirty="0"/>
              <a:t>API</a:t>
            </a:r>
          </a:p>
          <a:p>
            <a:pPr marL="834390" lvl="2" indent="-285750">
              <a:buFont typeface="Arial" panose="020B0604020202020204" pitchFamily="34" charset="0"/>
              <a:buChar char="•"/>
            </a:pPr>
            <a:r>
              <a:rPr lang="pt-BR" sz="1400" dirty="0"/>
              <a:t>ETL com ferramenta clássica de programação visual </a:t>
            </a:r>
          </a:p>
          <a:p>
            <a:pPr marL="1108710" lvl="4" indent="-285750">
              <a:buFont typeface="Arial" panose="020B0604020202020204" pitchFamily="34" charset="0"/>
              <a:buChar char="•"/>
            </a:pPr>
            <a:r>
              <a:rPr lang="pt-BR" sz="1400" dirty="0"/>
              <a:t>Open </a:t>
            </a:r>
            <a:r>
              <a:rPr lang="pt-BR" sz="1400" dirty="0" err="1"/>
              <a:t>Source</a:t>
            </a:r>
            <a:r>
              <a:rPr lang="pt-BR" sz="1400" dirty="0"/>
              <a:t> </a:t>
            </a:r>
          </a:p>
          <a:p>
            <a:pPr marL="1108710" lvl="4" indent="-285750">
              <a:buFont typeface="Arial" panose="020B0604020202020204" pitchFamily="34" charset="0"/>
              <a:buChar char="•"/>
            </a:pPr>
            <a:r>
              <a:rPr lang="pt-BR" sz="1400" dirty="0"/>
              <a:t>Serviço AWS</a:t>
            </a:r>
          </a:p>
          <a:p>
            <a:pPr marL="834390" lvl="2" indent="-285750">
              <a:buFont typeface="Arial" panose="020B0604020202020204" pitchFamily="34" charset="0"/>
              <a:buChar char="•"/>
            </a:pPr>
            <a:r>
              <a:rPr lang="pt-BR" sz="1400" dirty="0"/>
              <a:t>Entrega de um Dashboard 3 gráficos descrevendo as informações ingeridas</a:t>
            </a:r>
          </a:p>
          <a:p>
            <a:endParaRPr lang="pt-BR" sz="1400" dirty="0"/>
          </a:p>
          <a:p>
            <a:endParaRPr lang="pt-BR" sz="1400" dirty="0"/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pt-BR" sz="1400" dirty="0"/>
              <a:t>Arquitetura mínima para entrega</a:t>
            </a:r>
          </a:p>
          <a:p>
            <a:pPr marL="834390" lvl="2" indent="-285750">
              <a:buFont typeface="Arial" panose="020B0604020202020204" pitchFamily="34" charset="0"/>
              <a:buChar char="•"/>
            </a:pPr>
            <a:r>
              <a:rPr lang="pt-BR" sz="1400" dirty="0"/>
              <a:t>Ferramenta de ETL Padrão</a:t>
            </a:r>
          </a:p>
          <a:p>
            <a:pPr marL="834390" lvl="2" indent="-285750">
              <a:buFont typeface="Arial" panose="020B0604020202020204" pitchFamily="34" charset="0"/>
              <a:buChar char="•"/>
            </a:pPr>
            <a:r>
              <a:rPr lang="pt-BR" sz="1400" dirty="0"/>
              <a:t>Base de dados intermediária (</a:t>
            </a:r>
            <a:r>
              <a:rPr lang="pt-BR" sz="1400" dirty="0" err="1"/>
              <a:t>Stage</a:t>
            </a:r>
            <a:r>
              <a:rPr lang="pt-BR" sz="1400" dirty="0"/>
              <a:t>) em uma base de dados relacional</a:t>
            </a:r>
          </a:p>
          <a:p>
            <a:pPr marL="834390" lvl="2" indent="-285750">
              <a:buFont typeface="Arial" panose="020B0604020202020204" pitchFamily="34" charset="0"/>
              <a:buChar char="•"/>
            </a:pPr>
            <a:r>
              <a:rPr lang="pt-BR" sz="1400" dirty="0"/>
              <a:t>Data </a:t>
            </a:r>
            <a:r>
              <a:rPr lang="pt-BR" sz="1400" dirty="0" err="1"/>
              <a:t>Warehouse</a:t>
            </a:r>
            <a:r>
              <a:rPr lang="pt-BR" sz="1400" dirty="0"/>
              <a:t> final </a:t>
            </a:r>
          </a:p>
          <a:p>
            <a:pPr marL="1108710" lvl="4" indent="-285750">
              <a:buFont typeface="Arial" panose="020B0604020202020204" pitchFamily="34" charset="0"/>
              <a:buChar char="•"/>
            </a:pPr>
            <a:r>
              <a:rPr lang="pt-BR" sz="1400" dirty="0"/>
              <a:t>Banco de dados relacional ou banco de dados específico para DW</a:t>
            </a:r>
          </a:p>
          <a:p>
            <a:pPr marL="1108710" lvl="4" indent="-285750">
              <a:buFont typeface="Arial" panose="020B0604020202020204" pitchFamily="34" charset="0"/>
              <a:buChar char="•"/>
            </a:pPr>
            <a:r>
              <a:rPr lang="pt-BR" sz="1400" dirty="0" err="1"/>
              <a:t>Postgre</a:t>
            </a:r>
            <a:r>
              <a:rPr lang="pt-BR" sz="1400" dirty="0"/>
              <a:t>, MySQL, </a:t>
            </a:r>
            <a:r>
              <a:rPr lang="pt-BR" sz="1400" dirty="0" err="1"/>
              <a:t>Pinot</a:t>
            </a:r>
            <a:r>
              <a:rPr lang="pt-BR" sz="1400" dirty="0"/>
              <a:t>, </a:t>
            </a:r>
            <a:r>
              <a:rPr lang="pt-BR" sz="1400" dirty="0" err="1"/>
              <a:t>Druid</a:t>
            </a:r>
            <a:endParaRPr lang="pt-BR" sz="1400" dirty="0"/>
          </a:p>
          <a:p>
            <a:pPr marL="834390" lvl="2" indent="-285750">
              <a:buFont typeface="Arial" panose="020B0604020202020204" pitchFamily="34" charset="0"/>
              <a:buChar char="•"/>
            </a:pPr>
            <a:r>
              <a:rPr lang="pt-BR" sz="1400" dirty="0"/>
              <a:t>Modelagem Star </a:t>
            </a:r>
            <a:r>
              <a:rPr lang="pt-BR" sz="1400" dirty="0" err="1"/>
              <a:t>Schema</a:t>
            </a:r>
            <a:endParaRPr lang="pt-BR" sz="1400" dirty="0"/>
          </a:p>
          <a:p>
            <a:pPr marL="834390" lvl="2" indent="-285750">
              <a:buFont typeface="Arial" panose="020B0604020202020204" pitchFamily="34" charset="0"/>
              <a:buChar char="•"/>
            </a:pPr>
            <a:r>
              <a:rPr lang="pt-BR" sz="1400" dirty="0"/>
              <a:t>Dashboard</a:t>
            </a:r>
          </a:p>
          <a:p>
            <a:pPr marL="548640" lvl="2"/>
            <a:endParaRPr lang="pt-BR" sz="1200" dirty="0"/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2885EF29-2739-E25F-7E96-3F6A8A87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Instruções do trabalho</a:t>
            </a: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a livre: Forma 1" descr="linha do tempo ">
            <a:extLst>
              <a:ext uri="{FF2B5EF4-FFF2-40B4-BE49-F238E27FC236}">
                <a16:creationId xmlns:a16="http://schemas.microsoft.com/office/drawing/2014/main" id="{8D4775DE-A457-470F-9215-52C254BEA12F}"/>
              </a:ext>
            </a:extLst>
          </p:cNvPr>
          <p:cNvSpPr/>
          <p:nvPr/>
        </p:nvSpPr>
        <p:spPr>
          <a:xfrm rot="10800000" flipV="1">
            <a:off x="632222" y="2331273"/>
            <a:ext cx="5431542" cy="1392649"/>
          </a:xfrm>
          <a:custGeom>
            <a:avLst/>
            <a:gdLst>
              <a:gd name="connsiteX0" fmla="*/ 1450750 w 5658193"/>
              <a:gd name="connsiteY0" fmla="*/ 725607 h 1450763"/>
              <a:gd name="connsiteX1" fmla="*/ 1449830 w 5658193"/>
              <a:gd name="connsiteY1" fmla="*/ 725607 h 1450763"/>
              <a:gd name="connsiteX2" fmla="*/ 1449806 w 5658193"/>
              <a:gd name="connsiteY2" fmla="*/ 725382 h 1450763"/>
              <a:gd name="connsiteX3" fmla="*/ 1449830 w 5658193"/>
              <a:gd name="connsiteY3" fmla="*/ 725157 h 1450763"/>
              <a:gd name="connsiteX4" fmla="*/ 1402870 w 5658193"/>
              <a:gd name="connsiteY4" fmla="*/ 725157 h 1450763"/>
              <a:gd name="connsiteX5" fmla="*/ 1389130 w 5658193"/>
              <a:gd name="connsiteY5" fmla="*/ 588840 h 1450763"/>
              <a:gd name="connsiteX6" fmla="*/ 725382 w 5658193"/>
              <a:gd name="connsiteY6" fmla="*/ 47869 h 1450763"/>
              <a:gd name="connsiteX7" fmla="*/ 47868 w 5658193"/>
              <a:gd name="connsiteY7" fmla="*/ 725382 h 1450763"/>
              <a:gd name="connsiteX8" fmla="*/ 47890 w 5658193"/>
              <a:gd name="connsiteY8" fmla="*/ 725607 h 1450763"/>
              <a:gd name="connsiteX9" fmla="*/ 10 w 5658193"/>
              <a:gd name="connsiteY9" fmla="*/ 725607 h 1450763"/>
              <a:gd name="connsiteX10" fmla="*/ 0 w 5658193"/>
              <a:gd name="connsiteY10" fmla="*/ 725382 h 1450763"/>
              <a:gd name="connsiteX11" fmla="*/ 725382 w 5658193"/>
              <a:gd name="connsiteY11" fmla="*/ 1 h 1450763"/>
              <a:gd name="connsiteX12" fmla="*/ 1450762 w 5658193"/>
              <a:gd name="connsiteY12" fmla="*/ 725382 h 1450763"/>
              <a:gd name="connsiteX13" fmla="*/ 4932812 w 5658193"/>
              <a:gd name="connsiteY13" fmla="*/ 1450762 h 1450763"/>
              <a:gd name="connsiteX14" fmla="*/ 4207431 w 5658193"/>
              <a:gd name="connsiteY14" fmla="*/ 725381 h 1450763"/>
              <a:gd name="connsiteX15" fmla="*/ 4207442 w 5658193"/>
              <a:gd name="connsiteY15" fmla="*/ 725156 h 1450763"/>
              <a:gd name="connsiteX16" fmla="*/ 4208363 w 5658193"/>
              <a:gd name="connsiteY16" fmla="*/ 725156 h 1450763"/>
              <a:gd name="connsiteX17" fmla="*/ 4208386 w 5658193"/>
              <a:gd name="connsiteY17" fmla="*/ 725381 h 1450763"/>
              <a:gd name="connsiteX18" fmla="*/ 4208363 w 5658193"/>
              <a:gd name="connsiteY18" fmla="*/ 725606 h 1450763"/>
              <a:gd name="connsiteX19" fmla="*/ 4255322 w 5658193"/>
              <a:gd name="connsiteY19" fmla="*/ 725606 h 1450763"/>
              <a:gd name="connsiteX20" fmla="*/ 4269064 w 5658193"/>
              <a:gd name="connsiteY20" fmla="*/ 861924 h 1450763"/>
              <a:gd name="connsiteX21" fmla="*/ 4932812 w 5658193"/>
              <a:gd name="connsiteY21" fmla="*/ 1402894 h 1450763"/>
              <a:gd name="connsiteX22" fmla="*/ 5610325 w 5658193"/>
              <a:gd name="connsiteY22" fmla="*/ 725381 h 1450763"/>
              <a:gd name="connsiteX23" fmla="*/ 5610302 w 5658193"/>
              <a:gd name="connsiteY23" fmla="*/ 725156 h 1450763"/>
              <a:gd name="connsiteX24" fmla="*/ 5658182 w 5658193"/>
              <a:gd name="connsiteY24" fmla="*/ 725156 h 1450763"/>
              <a:gd name="connsiteX25" fmla="*/ 5658193 w 5658193"/>
              <a:gd name="connsiteY25" fmla="*/ 725381 h 1450763"/>
              <a:gd name="connsiteX26" fmla="*/ 4932812 w 5658193"/>
              <a:gd name="connsiteY26" fmla="*/ 1450762 h 1450763"/>
              <a:gd name="connsiteX27" fmla="*/ 2127320 w 5658193"/>
              <a:gd name="connsiteY27" fmla="*/ 1450763 h 1450763"/>
              <a:gd name="connsiteX28" fmla="*/ 1401938 w 5658193"/>
              <a:gd name="connsiteY28" fmla="*/ 725382 h 1450763"/>
              <a:gd name="connsiteX29" fmla="*/ 1401950 w 5658193"/>
              <a:gd name="connsiteY29" fmla="*/ 725157 h 1450763"/>
              <a:gd name="connsiteX30" fmla="*/ 1402870 w 5658193"/>
              <a:gd name="connsiteY30" fmla="*/ 725157 h 1450763"/>
              <a:gd name="connsiteX31" fmla="*/ 1402894 w 5658193"/>
              <a:gd name="connsiteY31" fmla="*/ 725382 h 1450763"/>
              <a:gd name="connsiteX32" fmla="*/ 1402870 w 5658193"/>
              <a:gd name="connsiteY32" fmla="*/ 725607 h 1450763"/>
              <a:gd name="connsiteX33" fmla="*/ 1449830 w 5658193"/>
              <a:gd name="connsiteY33" fmla="*/ 725607 h 1450763"/>
              <a:gd name="connsiteX34" fmla="*/ 1463572 w 5658193"/>
              <a:gd name="connsiteY34" fmla="*/ 861925 h 1450763"/>
              <a:gd name="connsiteX35" fmla="*/ 2127320 w 5658193"/>
              <a:gd name="connsiteY35" fmla="*/ 1402895 h 1450763"/>
              <a:gd name="connsiteX36" fmla="*/ 2804833 w 5658193"/>
              <a:gd name="connsiteY36" fmla="*/ 725382 h 1450763"/>
              <a:gd name="connsiteX37" fmla="*/ 2804810 w 5658193"/>
              <a:gd name="connsiteY37" fmla="*/ 725157 h 1450763"/>
              <a:gd name="connsiteX38" fmla="*/ 2805515 w 5658193"/>
              <a:gd name="connsiteY38" fmla="*/ 725157 h 1450763"/>
              <a:gd name="connsiteX39" fmla="*/ 2820229 w 5658193"/>
              <a:gd name="connsiteY39" fmla="*/ 579192 h 1450763"/>
              <a:gd name="connsiteX40" fmla="*/ 3530873 w 5658193"/>
              <a:gd name="connsiteY40" fmla="*/ 0 h 1450763"/>
              <a:gd name="connsiteX41" fmla="*/ 4256254 w 5658193"/>
              <a:gd name="connsiteY41" fmla="*/ 725381 h 1450763"/>
              <a:gd name="connsiteX42" fmla="*/ 4256243 w 5658193"/>
              <a:gd name="connsiteY42" fmla="*/ 725606 h 1450763"/>
              <a:gd name="connsiteX43" fmla="*/ 4255322 w 5658193"/>
              <a:gd name="connsiteY43" fmla="*/ 725606 h 1450763"/>
              <a:gd name="connsiteX44" fmla="*/ 4255299 w 5658193"/>
              <a:gd name="connsiteY44" fmla="*/ 725381 h 1450763"/>
              <a:gd name="connsiteX45" fmla="*/ 4255322 w 5658193"/>
              <a:gd name="connsiteY45" fmla="*/ 725156 h 1450763"/>
              <a:gd name="connsiteX46" fmla="*/ 4208363 w 5658193"/>
              <a:gd name="connsiteY46" fmla="*/ 725156 h 1450763"/>
              <a:gd name="connsiteX47" fmla="*/ 4194621 w 5658193"/>
              <a:gd name="connsiteY47" fmla="*/ 588839 h 1450763"/>
              <a:gd name="connsiteX48" fmla="*/ 3530873 w 5658193"/>
              <a:gd name="connsiteY48" fmla="*/ 47868 h 1450763"/>
              <a:gd name="connsiteX49" fmla="*/ 2853360 w 5658193"/>
              <a:gd name="connsiteY49" fmla="*/ 725381 h 1450763"/>
              <a:gd name="connsiteX50" fmla="*/ 2853383 w 5658193"/>
              <a:gd name="connsiteY50" fmla="*/ 725606 h 1450763"/>
              <a:gd name="connsiteX51" fmla="*/ 2852678 w 5658193"/>
              <a:gd name="connsiteY51" fmla="*/ 725606 h 1450763"/>
              <a:gd name="connsiteX52" fmla="*/ 2837964 w 5658193"/>
              <a:gd name="connsiteY52" fmla="*/ 871572 h 1450763"/>
              <a:gd name="connsiteX53" fmla="*/ 2127320 w 5658193"/>
              <a:gd name="connsiteY53" fmla="*/ 1450763 h 145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658193" h="1450763">
                <a:moveTo>
                  <a:pt x="1450750" y="725607"/>
                </a:moveTo>
                <a:lnTo>
                  <a:pt x="1449830" y="725607"/>
                </a:lnTo>
                <a:lnTo>
                  <a:pt x="1449806" y="725382"/>
                </a:lnTo>
                <a:lnTo>
                  <a:pt x="1449830" y="725157"/>
                </a:lnTo>
                <a:lnTo>
                  <a:pt x="1402870" y="725157"/>
                </a:lnTo>
                <a:lnTo>
                  <a:pt x="1389130" y="588840"/>
                </a:lnTo>
                <a:cubicBezTo>
                  <a:pt x="1325954" y="280108"/>
                  <a:pt x="1052790" y="47869"/>
                  <a:pt x="725382" y="47869"/>
                </a:cubicBezTo>
                <a:cubicBezTo>
                  <a:pt x="351202" y="47869"/>
                  <a:pt x="47868" y="351202"/>
                  <a:pt x="47868" y="725382"/>
                </a:cubicBezTo>
                <a:lnTo>
                  <a:pt x="47890" y="725607"/>
                </a:lnTo>
                <a:lnTo>
                  <a:pt x="10" y="725607"/>
                </a:lnTo>
                <a:lnTo>
                  <a:pt x="0" y="725382"/>
                </a:lnTo>
                <a:cubicBezTo>
                  <a:pt x="0" y="324765"/>
                  <a:pt x="324764" y="1"/>
                  <a:pt x="725382" y="1"/>
                </a:cubicBezTo>
                <a:cubicBezTo>
                  <a:pt x="1125998" y="1"/>
                  <a:pt x="1450762" y="324765"/>
                  <a:pt x="1450762" y="725382"/>
                </a:cubicBezTo>
                <a:close/>
                <a:moveTo>
                  <a:pt x="4932812" y="1450762"/>
                </a:moveTo>
                <a:cubicBezTo>
                  <a:pt x="4532195" y="1450762"/>
                  <a:pt x="4207431" y="1125998"/>
                  <a:pt x="4207431" y="725381"/>
                </a:cubicBezTo>
                <a:lnTo>
                  <a:pt x="4207442" y="725156"/>
                </a:lnTo>
                <a:lnTo>
                  <a:pt x="4208363" y="725156"/>
                </a:lnTo>
                <a:lnTo>
                  <a:pt x="4208386" y="725381"/>
                </a:lnTo>
                <a:lnTo>
                  <a:pt x="4208363" y="725606"/>
                </a:lnTo>
                <a:lnTo>
                  <a:pt x="4255322" y="725606"/>
                </a:lnTo>
                <a:lnTo>
                  <a:pt x="4269064" y="861924"/>
                </a:lnTo>
                <a:cubicBezTo>
                  <a:pt x="4332239" y="1170655"/>
                  <a:pt x="4605404" y="1402894"/>
                  <a:pt x="4932812" y="1402894"/>
                </a:cubicBezTo>
                <a:cubicBezTo>
                  <a:pt x="5306992" y="1402894"/>
                  <a:pt x="5610325" y="1099561"/>
                  <a:pt x="5610325" y="725381"/>
                </a:cubicBezTo>
                <a:lnTo>
                  <a:pt x="5610302" y="725156"/>
                </a:lnTo>
                <a:lnTo>
                  <a:pt x="5658182" y="725156"/>
                </a:lnTo>
                <a:lnTo>
                  <a:pt x="5658193" y="725381"/>
                </a:lnTo>
                <a:cubicBezTo>
                  <a:pt x="5658193" y="1125998"/>
                  <a:pt x="5333429" y="1450762"/>
                  <a:pt x="4932812" y="1450762"/>
                </a:cubicBezTo>
                <a:close/>
                <a:moveTo>
                  <a:pt x="2127320" y="1450763"/>
                </a:moveTo>
                <a:cubicBezTo>
                  <a:pt x="1726703" y="1450763"/>
                  <a:pt x="1401938" y="1125999"/>
                  <a:pt x="1401938" y="725382"/>
                </a:cubicBezTo>
                <a:lnTo>
                  <a:pt x="1401950" y="725157"/>
                </a:lnTo>
                <a:lnTo>
                  <a:pt x="1402870" y="725157"/>
                </a:lnTo>
                <a:lnTo>
                  <a:pt x="1402894" y="725382"/>
                </a:lnTo>
                <a:lnTo>
                  <a:pt x="1402870" y="725607"/>
                </a:lnTo>
                <a:lnTo>
                  <a:pt x="1449830" y="725607"/>
                </a:lnTo>
                <a:lnTo>
                  <a:pt x="1463572" y="861925"/>
                </a:lnTo>
                <a:cubicBezTo>
                  <a:pt x="1526746" y="1170656"/>
                  <a:pt x="1799912" y="1402895"/>
                  <a:pt x="2127320" y="1402895"/>
                </a:cubicBezTo>
                <a:cubicBezTo>
                  <a:pt x="2501500" y="1402895"/>
                  <a:pt x="2804833" y="1099562"/>
                  <a:pt x="2804833" y="725382"/>
                </a:cubicBezTo>
                <a:lnTo>
                  <a:pt x="2804810" y="725157"/>
                </a:lnTo>
                <a:lnTo>
                  <a:pt x="2805515" y="725157"/>
                </a:lnTo>
                <a:lnTo>
                  <a:pt x="2820229" y="579192"/>
                </a:lnTo>
                <a:cubicBezTo>
                  <a:pt x="2887868" y="248648"/>
                  <a:pt x="3180333" y="0"/>
                  <a:pt x="3530873" y="0"/>
                </a:cubicBezTo>
                <a:cubicBezTo>
                  <a:pt x="3931490" y="0"/>
                  <a:pt x="4256254" y="324764"/>
                  <a:pt x="4256254" y="725381"/>
                </a:cubicBezTo>
                <a:lnTo>
                  <a:pt x="4256243" y="725606"/>
                </a:lnTo>
                <a:lnTo>
                  <a:pt x="4255322" y="725606"/>
                </a:lnTo>
                <a:lnTo>
                  <a:pt x="4255299" y="725381"/>
                </a:lnTo>
                <a:lnTo>
                  <a:pt x="4255322" y="725156"/>
                </a:lnTo>
                <a:lnTo>
                  <a:pt x="4208363" y="725156"/>
                </a:lnTo>
                <a:lnTo>
                  <a:pt x="4194621" y="588839"/>
                </a:lnTo>
                <a:cubicBezTo>
                  <a:pt x="4131446" y="280107"/>
                  <a:pt x="3858281" y="47868"/>
                  <a:pt x="3530873" y="47868"/>
                </a:cubicBezTo>
                <a:cubicBezTo>
                  <a:pt x="3156693" y="47868"/>
                  <a:pt x="2853360" y="351201"/>
                  <a:pt x="2853360" y="725381"/>
                </a:cubicBezTo>
                <a:lnTo>
                  <a:pt x="2853383" y="725606"/>
                </a:lnTo>
                <a:lnTo>
                  <a:pt x="2852678" y="725606"/>
                </a:lnTo>
                <a:lnTo>
                  <a:pt x="2837964" y="871572"/>
                </a:lnTo>
                <a:cubicBezTo>
                  <a:pt x="2770325" y="1202116"/>
                  <a:pt x="2477860" y="1450763"/>
                  <a:pt x="2127320" y="1450763"/>
                </a:cubicBezTo>
                <a:close/>
              </a:path>
            </a:pathLst>
          </a:custGeom>
          <a:gradFill>
            <a:gsLst>
              <a:gs pos="66000">
                <a:schemeClr val="accent6"/>
              </a:gs>
              <a:gs pos="42000">
                <a:schemeClr val="accent5"/>
              </a:gs>
              <a:gs pos="8000">
                <a:schemeClr val="accent4"/>
              </a:gs>
              <a:gs pos="90000">
                <a:schemeClr val="accent3"/>
              </a:gs>
            </a:gsLst>
            <a:lin ang="10800000" scaled="0"/>
          </a:gra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sz="4000">
              <a:solidFill>
                <a:schemeClr val="bg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415C901-039D-4058-80C7-5ABA400CDB06}"/>
              </a:ext>
            </a:extLst>
          </p:cNvPr>
          <p:cNvSpPr/>
          <p:nvPr/>
        </p:nvSpPr>
        <p:spPr>
          <a:xfrm>
            <a:off x="2236308" y="2585092"/>
            <a:ext cx="879845" cy="87984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2400" dirty="0">
                <a:solidFill>
                  <a:schemeClr val="accent5"/>
                </a:solidFill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66DA334-7569-42CB-95CD-419F4AC26092}"/>
              </a:ext>
            </a:extLst>
          </p:cNvPr>
          <p:cNvSpPr/>
          <p:nvPr/>
        </p:nvSpPr>
        <p:spPr>
          <a:xfrm>
            <a:off x="3588637" y="2585092"/>
            <a:ext cx="879845" cy="87984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2400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D8E2964-D9A5-4A16-8604-F04921C189EB}"/>
              </a:ext>
            </a:extLst>
          </p:cNvPr>
          <p:cNvSpPr/>
          <p:nvPr/>
        </p:nvSpPr>
        <p:spPr>
          <a:xfrm>
            <a:off x="4940965" y="2585092"/>
            <a:ext cx="879845" cy="87984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2400" dirty="0">
                <a:solidFill>
                  <a:schemeClr val="accent3"/>
                </a:solidFill>
              </a:rPr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C17936A-EE2B-4C30-A31C-496282D48B87}"/>
              </a:ext>
            </a:extLst>
          </p:cNvPr>
          <p:cNvSpPr/>
          <p:nvPr/>
        </p:nvSpPr>
        <p:spPr>
          <a:xfrm>
            <a:off x="883979" y="2585092"/>
            <a:ext cx="879845" cy="87984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2400" dirty="0">
                <a:solidFill>
                  <a:schemeClr val="accent4"/>
                </a:solidFill>
              </a:rPr>
              <a:t>1</a:t>
            </a:r>
          </a:p>
        </p:txBody>
      </p:sp>
      <p:sp>
        <p:nvSpPr>
          <p:cNvPr id="51" name="Oval 50" descr="pontos finais da linha do tempo">
            <a:extLst>
              <a:ext uri="{FF2B5EF4-FFF2-40B4-BE49-F238E27FC236}">
                <a16:creationId xmlns:a16="http://schemas.microsoft.com/office/drawing/2014/main" id="{FEB42CF1-3717-49C1-AB83-60AC16555486}"/>
              </a:ext>
            </a:extLst>
          </p:cNvPr>
          <p:cNvSpPr/>
          <p:nvPr/>
        </p:nvSpPr>
        <p:spPr>
          <a:xfrm>
            <a:off x="551801" y="2929878"/>
            <a:ext cx="190273" cy="190273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31" name="Oval 30" descr="pontos finais da linha do tempo">
            <a:extLst>
              <a:ext uri="{FF2B5EF4-FFF2-40B4-BE49-F238E27FC236}">
                <a16:creationId xmlns:a16="http://schemas.microsoft.com/office/drawing/2014/main" id="{ADA048D0-8338-452D-AF0D-7D6C9C599BD4}"/>
              </a:ext>
            </a:extLst>
          </p:cNvPr>
          <p:cNvSpPr/>
          <p:nvPr/>
        </p:nvSpPr>
        <p:spPr>
          <a:xfrm>
            <a:off x="5958552" y="2934612"/>
            <a:ext cx="180805" cy="180805"/>
          </a:xfrm>
          <a:prstGeom prst="ellipse">
            <a:avLst/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33" name="Forma livre: Forma 32" descr="linha do tempo ">
            <a:extLst>
              <a:ext uri="{FF2B5EF4-FFF2-40B4-BE49-F238E27FC236}">
                <a16:creationId xmlns:a16="http://schemas.microsoft.com/office/drawing/2014/main" id="{7B3DF975-73CD-42C6-9B78-C3FF40C352F1}"/>
              </a:ext>
            </a:extLst>
          </p:cNvPr>
          <p:cNvSpPr/>
          <p:nvPr/>
        </p:nvSpPr>
        <p:spPr>
          <a:xfrm rot="10800000" flipV="1">
            <a:off x="6038973" y="2331273"/>
            <a:ext cx="5431542" cy="1392649"/>
          </a:xfrm>
          <a:custGeom>
            <a:avLst/>
            <a:gdLst>
              <a:gd name="connsiteX0" fmla="*/ 1450750 w 5658193"/>
              <a:gd name="connsiteY0" fmla="*/ 725607 h 1450763"/>
              <a:gd name="connsiteX1" fmla="*/ 1449830 w 5658193"/>
              <a:gd name="connsiteY1" fmla="*/ 725607 h 1450763"/>
              <a:gd name="connsiteX2" fmla="*/ 1449806 w 5658193"/>
              <a:gd name="connsiteY2" fmla="*/ 725382 h 1450763"/>
              <a:gd name="connsiteX3" fmla="*/ 1449830 w 5658193"/>
              <a:gd name="connsiteY3" fmla="*/ 725157 h 1450763"/>
              <a:gd name="connsiteX4" fmla="*/ 1402870 w 5658193"/>
              <a:gd name="connsiteY4" fmla="*/ 725157 h 1450763"/>
              <a:gd name="connsiteX5" fmla="*/ 1389130 w 5658193"/>
              <a:gd name="connsiteY5" fmla="*/ 588840 h 1450763"/>
              <a:gd name="connsiteX6" fmla="*/ 725382 w 5658193"/>
              <a:gd name="connsiteY6" fmla="*/ 47869 h 1450763"/>
              <a:gd name="connsiteX7" fmla="*/ 47868 w 5658193"/>
              <a:gd name="connsiteY7" fmla="*/ 725382 h 1450763"/>
              <a:gd name="connsiteX8" fmla="*/ 47890 w 5658193"/>
              <a:gd name="connsiteY8" fmla="*/ 725607 h 1450763"/>
              <a:gd name="connsiteX9" fmla="*/ 10 w 5658193"/>
              <a:gd name="connsiteY9" fmla="*/ 725607 h 1450763"/>
              <a:gd name="connsiteX10" fmla="*/ 0 w 5658193"/>
              <a:gd name="connsiteY10" fmla="*/ 725382 h 1450763"/>
              <a:gd name="connsiteX11" fmla="*/ 725382 w 5658193"/>
              <a:gd name="connsiteY11" fmla="*/ 1 h 1450763"/>
              <a:gd name="connsiteX12" fmla="*/ 1450762 w 5658193"/>
              <a:gd name="connsiteY12" fmla="*/ 725382 h 1450763"/>
              <a:gd name="connsiteX13" fmla="*/ 4932812 w 5658193"/>
              <a:gd name="connsiteY13" fmla="*/ 1450762 h 1450763"/>
              <a:gd name="connsiteX14" fmla="*/ 4207431 w 5658193"/>
              <a:gd name="connsiteY14" fmla="*/ 725381 h 1450763"/>
              <a:gd name="connsiteX15" fmla="*/ 4207442 w 5658193"/>
              <a:gd name="connsiteY15" fmla="*/ 725156 h 1450763"/>
              <a:gd name="connsiteX16" fmla="*/ 4208363 w 5658193"/>
              <a:gd name="connsiteY16" fmla="*/ 725156 h 1450763"/>
              <a:gd name="connsiteX17" fmla="*/ 4208386 w 5658193"/>
              <a:gd name="connsiteY17" fmla="*/ 725381 h 1450763"/>
              <a:gd name="connsiteX18" fmla="*/ 4208363 w 5658193"/>
              <a:gd name="connsiteY18" fmla="*/ 725606 h 1450763"/>
              <a:gd name="connsiteX19" fmla="*/ 4255322 w 5658193"/>
              <a:gd name="connsiteY19" fmla="*/ 725606 h 1450763"/>
              <a:gd name="connsiteX20" fmla="*/ 4269064 w 5658193"/>
              <a:gd name="connsiteY20" fmla="*/ 861924 h 1450763"/>
              <a:gd name="connsiteX21" fmla="*/ 4932812 w 5658193"/>
              <a:gd name="connsiteY21" fmla="*/ 1402894 h 1450763"/>
              <a:gd name="connsiteX22" fmla="*/ 5610325 w 5658193"/>
              <a:gd name="connsiteY22" fmla="*/ 725381 h 1450763"/>
              <a:gd name="connsiteX23" fmla="*/ 5610302 w 5658193"/>
              <a:gd name="connsiteY23" fmla="*/ 725156 h 1450763"/>
              <a:gd name="connsiteX24" fmla="*/ 5658182 w 5658193"/>
              <a:gd name="connsiteY24" fmla="*/ 725156 h 1450763"/>
              <a:gd name="connsiteX25" fmla="*/ 5658193 w 5658193"/>
              <a:gd name="connsiteY25" fmla="*/ 725381 h 1450763"/>
              <a:gd name="connsiteX26" fmla="*/ 4932812 w 5658193"/>
              <a:gd name="connsiteY26" fmla="*/ 1450762 h 1450763"/>
              <a:gd name="connsiteX27" fmla="*/ 2127320 w 5658193"/>
              <a:gd name="connsiteY27" fmla="*/ 1450763 h 1450763"/>
              <a:gd name="connsiteX28" fmla="*/ 1401938 w 5658193"/>
              <a:gd name="connsiteY28" fmla="*/ 725382 h 1450763"/>
              <a:gd name="connsiteX29" fmla="*/ 1401950 w 5658193"/>
              <a:gd name="connsiteY29" fmla="*/ 725157 h 1450763"/>
              <a:gd name="connsiteX30" fmla="*/ 1402870 w 5658193"/>
              <a:gd name="connsiteY30" fmla="*/ 725157 h 1450763"/>
              <a:gd name="connsiteX31" fmla="*/ 1402894 w 5658193"/>
              <a:gd name="connsiteY31" fmla="*/ 725382 h 1450763"/>
              <a:gd name="connsiteX32" fmla="*/ 1402870 w 5658193"/>
              <a:gd name="connsiteY32" fmla="*/ 725607 h 1450763"/>
              <a:gd name="connsiteX33" fmla="*/ 1449830 w 5658193"/>
              <a:gd name="connsiteY33" fmla="*/ 725607 h 1450763"/>
              <a:gd name="connsiteX34" fmla="*/ 1463572 w 5658193"/>
              <a:gd name="connsiteY34" fmla="*/ 861925 h 1450763"/>
              <a:gd name="connsiteX35" fmla="*/ 2127320 w 5658193"/>
              <a:gd name="connsiteY35" fmla="*/ 1402895 h 1450763"/>
              <a:gd name="connsiteX36" fmla="*/ 2804833 w 5658193"/>
              <a:gd name="connsiteY36" fmla="*/ 725382 h 1450763"/>
              <a:gd name="connsiteX37" fmla="*/ 2804810 w 5658193"/>
              <a:gd name="connsiteY37" fmla="*/ 725157 h 1450763"/>
              <a:gd name="connsiteX38" fmla="*/ 2805515 w 5658193"/>
              <a:gd name="connsiteY38" fmla="*/ 725157 h 1450763"/>
              <a:gd name="connsiteX39" fmla="*/ 2820229 w 5658193"/>
              <a:gd name="connsiteY39" fmla="*/ 579192 h 1450763"/>
              <a:gd name="connsiteX40" fmla="*/ 3530873 w 5658193"/>
              <a:gd name="connsiteY40" fmla="*/ 0 h 1450763"/>
              <a:gd name="connsiteX41" fmla="*/ 4256254 w 5658193"/>
              <a:gd name="connsiteY41" fmla="*/ 725381 h 1450763"/>
              <a:gd name="connsiteX42" fmla="*/ 4256243 w 5658193"/>
              <a:gd name="connsiteY42" fmla="*/ 725606 h 1450763"/>
              <a:gd name="connsiteX43" fmla="*/ 4255322 w 5658193"/>
              <a:gd name="connsiteY43" fmla="*/ 725606 h 1450763"/>
              <a:gd name="connsiteX44" fmla="*/ 4255299 w 5658193"/>
              <a:gd name="connsiteY44" fmla="*/ 725381 h 1450763"/>
              <a:gd name="connsiteX45" fmla="*/ 4255322 w 5658193"/>
              <a:gd name="connsiteY45" fmla="*/ 725156 h 1450763"/>
              <a:gd name="connsiteX46" fmla="*/ 4208363 w 5658193"/>
              <a:gd name="connsiteY46" fmla="*/ 725156 h 1450763"/>
              <a:gd name="connsiteX47" fmla="*/ 4194621 w 5658193"/>
              <a:gd name="connsiteY47" fmla="*/ 588839 h 1450763"/>
              <a:gd name="connsiteX48" fmla="*/ 3530873 w 5658193"/>
              <a:gd name="connsiteY48" fmla="*/ 47868 h 1450763"/>
              <a:gd name="connsiteX49" fmla="*/ 2853360 w 5658193"/>
              <a:gd name="connsiteY49" fmla="*/ 725381 h 1450763"/>
              <a:gd name="connsiteX50" fmla="*/ 2853383 w 5658193"/>
              <a:gd name="connsiteY50" fmla="*/ 725606 h 1450763"/>
              <a:gd name="connsiteX51" fmla="*/ 2852678 w 5658193"/>
              <a:gd name="connsiteY51" fmla="*/ 725606 h 1450763"/>
              <a:gd name="connsiteX52" fmla="*/ 2837964 w 5658193"/>
              <a:gd name="connsiteY52" fmla="*/ 871572 h 1450763"/>
              <a:gd name="connsiteX53" fmla="*/ 2127320 w 5658193"/>
              <a:gd name="connsiteY53" fmla="*/ 1450763 h 145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658193" h="1450763">
                <a:moveTo>
                  <a:pt x="1450750" y="725607"/>
                </a:moveTo>
                <a:lnTo>
                  <a:pt x="1449830" y="725607"/>
                </a:lnTo>
                <a:lnTo>
                  <a:pt x="1449806" y="725382"/>
                </a:lnTo>
                <a:lnTo>
                  <a:pt x="1449830" y="725157"/>
                </a:lnTo>
                <a:lnTo>
                  <a:pt x="1402870" y="725157"/>
                </a:lnTo>
                <a:lnTo>
                  <a:pt x="1389130" y="588840"/>
                </a:lnTo>
                <a:cubicBezTo>
                  <a:pt x="1325954" y="280108"/>
                  <a:pt x="1052790" y="47869"/>
                  <a:pt x="725382" y="47869"/>
                </a:cubicBezTo>
                <a:cubicBezTo>
                  <a:pt x="351202" y="47869"/>
                  <a:pt x="47868" y="351202"/>
                  <a:pt x="47868" y="725382"/>
                </a:cubicBezTo>
                <a:lnTo>
                  <a:pt x="47890" y="725607"/>
                </a:lnTo>
                <a:lnTo>
                  <a:pt x="10" y="725607"/>
                </a:lnTo>
                <a:lnTo>
                  <a:pt x="0" y="725382"/>
                </a:lnTo>
                <a:cubicBezTo>
                  <a:pt x="0" y="324765"/>
                  <a:pt x="324764" y="1"/>
                  <a:pt x="725382" y="1"/>
                </a:cubicBezTo>
                <a:cubicBezTo>
                  <a:pt x="1125998" y="1"/>
                  <a:pt x="1450762" y="324765"/>
                  <a:pt x="1450762" y="725382"/>
                </a:cubicBezTo>
                <a:close/>
                <a:moveTo>
                  <a:pt x="4932812" y="1450762"/>
                </a:moveTo>
                <a:cubicBezTo>
                  <a:pt x="4532195" y="1450762"/>
                  <a:pt x="4207431" y="1125998"/>
                  <a:pt x="4207431" y="725381"/>
                </a:cubicBezTo>
                <a:lnTo>
                  <a:pt x="4207442" y="725156"/>
                </a:lnTo>
                <a:lnTo>
                  <a:pt x="4208363" y="725156"/>
                </a:lnTo>
                <a:lnTo>
                  <a:pt x="4208386" y="725381"/>
                </a:lnTo>
                <a:lnTo>
                  <a:pt x="4208363" y="725606"/>
                </a:lnTo>
                <a:lnTo>
                  <a:pt x="4255322" y="725606"/>
                </a:lnTo>
                <a:lnTo>
                  <a:pt x="4269064" y="861924"/>
                </a:lnTo>
                <a:cubicBezTo>
                  <a:pt x="4332239" y="1170655"/>
                  <a:pt x="4605404" y="1402894"/>
                  <a:pt x="4932812" y="1402894"/>
                </a:cubicBezTo>
                <a:cubicBezTo>
                  <a:pt x="5306992" y="1402894"/>
                  <a:pt x="5610325" y="1099561"/>
                  <a:pt x="5610325" y="725381"/>
                </a:cubicBezTo>
                <a:lnTo>
                  <a:pt x="5610302" y="725156"/>
                </a:lnTo>
                <a:lnTo>
                  <a:pt x="5658182" y="725156"/>
                </a:lnTo>
                <a:lnTo>
                  <a:pt x="5658193" y="725381"/>
                </a:lnTo>
                <a:cubicBezTo>
                  <a:pt x="5658193" y="1125998"/>
                  <a:pt x="5333429" y="1450762"/>
                  <a:pt x="4932812" y="1450762"/>
                </a:cubicBezTo>
                <a:close/>
                <a:moveTo>
                  <a:pt x="2127320" y="1450763"/>
                </a:moveTo>
                <a:cubicBezTo>
                  <a:pt x="1726703" y="1450763"/>
                  <a:pt x="1401938" y="1125999"/>
                  <a:pt x="1401938" y="725382"/>
                </a:cubicBezTo>
                <a:lnTo>
                  <a:pt x="1401950" y="725157"/>
                </a:lnTo>
                <a:lnTo>
                  <a:pt x="1402870" y="725157"/>
                </a:lnTo>
                <a:lnTo>
                  <a:pt x="1402894" y="725382"/>
                </a:lnTo>
                <a:lnTo>
                  <a:pt x="1402870" y="725607"/>
                </a:lnTo>
                <a:lnTo>
                  <a:pt x="1449830" y="725607"/>
                </a:lnTo>
                <a:lnTo>
                  <a:pt x="1463572" y="861925"/>
                </a:lnTo>
                <a:cubicBezTo>
                  <a:pt x="1526746" y="1170656"/>
                  <a:pt x="1799912" y="1402895"/>
                  <a:pt x="2127320" y="1402895"/>
                </a:cubicBezTo>
                <a:cubicBezTo>
                  <a:pt x="2501500" y="1402895"/>
                  <a:pt x="2804833" y="1099562"/>
                  <a:pt x="2804833" y="725382"/>
                </a:cubicBezTo>
                <a:lnTo>
                  <a:pt x="2804810" y="725157"/>
                </a:lnTo>
                <a:lnTo>
                  <a:pt x="2805515" y="725157"/>
                </a:lnTo>
                <a:lnTo>
                  <a:pt x="2820229" y="579192"/>
                </a:lnTo>
                <a:cubicBezTo>
                  <a:pt x="2887868" y="248648"/>
                  <a:pt x="3180333" y="0"/>
                  <a:pt x="3530873" y="0"/>
                </a:cubicBezTo>
                <a:cubicBezTo>
                  <a:pt x="3931490" y="0"/>
                  <a:pt x="4256254" y="324764"/>
                  <a:pt x="4256254" y="725381"/>
                </a:cubicBezTo>
                <a:lnTo>
                  <a:pt x="4256243" y="725606"/>
                </a:lnTo>
                <a:lnTo>
                  <a:pt x="4255322" y="725606"/>
                </a:lnTo>
                <a:lnTo>
                  <a:pt x="4255299" y="725381"/>
                </a:lnTo>
                <a:lnTo>
                  <a:pt x="4255322" y="725156"/>
                </a:lnTo>
                <a:lnTo>
                  <a:pt x="4208363" y="725156"/>
                </a:lnTo>
                <a:lnTo>
                  <a:pt x="4194621" y="588839"/>
                </a:lnTo>
                <a:cubicBezTo>
                  <a:pt x="4131446" y="280107"/>
                  <a:pt x="3858281" y="47868"/>
                  <a:pt x="3530873" y="47868"/>
                </a:cubicBezTo>
                <a:cubicBezTo>
                  <a:pt x="3156693" y="47868"/>
                  <a:pt x="2853360" y="351201"/>
                  <a:pt x="2853360" y="725381"/>
                </a:cubicBezTo>
                <a:lnTo>
                  <a:pt x="2853383" y="725606"/>
                </a:lnTo>
                <a:lnTo>
                  <a:pt x="2852678" y="725606"/>
                </a:lnTo>
                <a:lnTo>
                  <a:pt x="2837964" y="871572"/>
                </a:lnTo>
                <a:cubicBezTo>
                  <a:pt x="2770325" y="1202116"/>
                  <a:pt x="2477860" y="1450763"/>
                  <a:pt x="2127320" y="1450763"/>
                </a:cubicBezTo>
                <a:close/>
              </a:path>
            </a:pathLst>
          </a:custGeom>
          <a:gradFill>
            <a:gsLst>
              <a:gs pos="66000">
                <a:schemeClr val="accent6"/>
              </a:gs>
              <a:gs pos="42000">
                <a:schemeClr val="accent5"/>
              </a:gs>
              <a:gs pos="8000">
                <a:schemeClr val="accent4"/>
              </a:gs>
              <a:gs pos="90000">
                <a:schemeClr val="accent3"/>
              </a:gs>
            </a:gsLst>
            <a:lin ang="10800000" scaled="0"/>
          </a:gra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sz="4000">
              <a:solidFill>
                <a:schemeClr val="bg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F57FC2D-CA42-4C0C-9FE9-BC02A85CA6CC}"/>
              </a:ext>
            </a:extLst>
          </p:cNvPr>
          <p:cNvSpPr/>
          <p:nvPr/>
        </p:nvSpPr>
        <p:spPr>
          <a:xfrm>
            <a:off x="7643059" y="2585092"/>
            <a:ext cx="879845" cy="87984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2400" dirty="0">
                <a:solidFill>
                  <a:schemeClr val="accent5"/>
                </a:solidFill>
              </a:rPr>
              <a:t>6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BB380A-D7CA-44B2-9AFF-F5B137339529}"/>
              </a:ext>
            </a:extLst>
          </p:cNvPr>
          <p:cNvSpPr/>
          <p:nvPr/>
        </p:nvSpPr>
        <p:spPr>
          <a:xfrm>
            <a:off x="8995388" y="2585092"/>
            <a:ext cx="879845" cy="87984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2400" dirty="0">
                <a:solidFill>
                  <a:schemeClr val="accent6"/>
                </a:solidFill>
              </a:rPr>
              <a:t>7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EBE3DB8-3294-4B4E-8DA5-18607EEBBF08}"/>
              </a:ext>
            </a:extLst>
          </p:cNvPr>
          <p:cNvSpPr/>
          <p:nvPr/>
        </p:nvSpPr>
        <p:spPr>
          <a:xfrm>
            <a:off x="10347716" y="2585092"/>
            <a:ext cx="879845" cy="87984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2400" dirty="0">
                <a:solidFill>
                  <a:schemeClr val="accent3"/>
                </a:solidFill>
              </a:rPr>
              <a:t>8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67109255-4AA7-4D58-A34F-284BA675F71A}"/>
              </a:ext>
            </a:extLst>
          </p:cNvPr>
          <p:cNvSpPr/>
          <p:nvPr/>
        </p:nvSpPr>
        <p:spPr>
          <a:xfrm>
            <a:off x="6290730" y="2585092"/>
            <a:ext cx="879845" cy="87984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sz="2400" dirty="0">
                <a:solidFill>
                  <a:schemeClr val="accent4"/>
                </a:solidFill>
              </a:rPr>
              <a:t>5</a:t>
            </a:r>
          </a:p>
        </p:txBody>
      </p:sp>
      <p:sp>
        <p:nvSpPr>
          <p:cNvPr id="70" name="Oval 69" descr="pontos finais da linha do tempo">
            <a:extLst>
              <a:ext uri="{FF2B5EF4-FFF2-40B4-BE49-F238E27FC236}">
                <a16:creationId xmlns:a16="http://schemas.microsoft.com/office/drawing/2014/main" id="{96AFF1A5-C326-45A3-9DDD-4193AFEF1A15}"/>
              </a:ext>
            </a:extLst>
          </p:cNvPr>
          <p:cNvSpPr/>
          <p:nvPr/>
        </p:nvSpPr>
        <p:spPr>
          <a:xfrm>
            <a:off x="5958552" y="2929878"/>
            <a:ext cx="190273" cy="190273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71" name="Oval 70" descr="pontos finais da linha do tempo">
            <a:extLst>
              <a:ext uri="{FF2B5EF4-FFF2-40B4-BE49-F238E27FC236}">
                <a16:creationId xmlns:a16="http://schemas.microsoft.com/office/drawing/2014/main" id="{77EBB638-4BD1-47AC-94FB-DCD6B28116F6}"/>
              </a:ext>
            </a:extLst>
          </p:cNvPr>
          <p:cNvSpPr/>
          <p:nvPr/>
        </p:nvSpPr>
        <p:spPr>
          <a:xfrm>
            <a:off x="11365303" y="2934612"/>
            <a:ext cx="180805" cy="180805"/>
          </a:xfrm>
          <a:prstGeom prst="ellipse">
            <a:avLst/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C24A58D-AA17-4F67-83B7-7CCA21DB5A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8282" y="4014522"/>
            <a:ext cx="1182118" cy="302186"/>
          </a:xfrm>
        </p:spPr>
        <p:txBody>
          <a:bodyPr rtlCol="0"/>
          <a:lstStyle/>
          <a:p>
            <a:pPr rtl="0"/>
            <a:r>
              <a:rPr lang="pt-BR" sz="1400" dirty="0"/>
              <a:t>Instituições</a:t>
            </a:r>
          </a:p>
        </p:txBody>
      </p:sp>
      <p:sp>
        <p:nvSpPr>
          <p:cNvPr id="26" name="Espaço Reservado para Texto 25">
            <a:extLst>
              <a:ext uri="{FF2B5EF4-FFF2-40B4-BE49-F238E27FC236}">
                <a16:creationId xmlns:a16="http://schemas.microsoft.com/office/drawing/2014/main" id="{BFF8A845-42A9-4A35-96F2-1B02ED530A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8282" y="4486178"/>
            <a:ext cx="1182118" cy="1183101"/>
          </a:xfrm>
        </p:spPr>
        <p:txBody>
          <a:bodyPr rtlCol="0"/>
          <a:lstStyle/>
          <a:p>
            <a:pPr rtl="0"/>
            <a:r>
              <a:rPr lang="pt-BR" dirty="0"/>
              <a:t>Download dos dados de Ranking de Instituições por Índice de Reclamações através de </a:t>
            </a:r>
            <a:r>
              <a:rPr lang="pt-BR" dirty="0" err="1"/>
              <a:t>csv</a:t>
            </a:r>
            <a:endParaRPr lang="pt-BR" dirty="0"/>
          </a:p>
          <a:p>
            <a:pPr rtl="0"/>
            <a:endParaRPr lang="pt-BR" dirty="0"/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08C3D9F9-4837-4F86-BA47-07FC8380F1B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131203" y="4014522"/>
            <a:ext cx="1208897" cy="302186"/>
          </a:xfrm>
        </p:spPr>
        <p:txBody>
          <a:bodyPr rtlCol="0"/>
          <a:lstStyle/>
          <a:p>
            <a:pPr rtl="0"/>
            <a:r>
              <a:rPr lang="pt-BR" sz="1400" dirty="0"/>
              <a:t>Ferramenta</a:t>
            </a:r>
          </a:p>
        </p:txBody>
      </p:sp>
      <p:sp>
        <p:nvSpPr>
          <p:cNvPr id="27" name="Espaço Reservado para Texto 26">
            <a:extLst>
              <a:ext uri="{FF2B5EF4-FFF2-40B4-BE49-F238E27FC236}">
                <a16:creationId xmlns:a16="http://schemas.microsoft.com/office/drawing/2014/main" id="{0C35B328-B64E-4876-8FF0-5F1BBD21C7C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131203" y="4486178"/>
            <a:ext cx="1182118" cy="1183101"/>
          </a:xfrm>
        </p:spPr>
        <p:txBody>
          <a:bodyPr rtlCol="0"/>
          <a:lstStyle/>
          <a:p>
            <a:pPr rtl="0"/>
            <a:r>
              <a:rPr lang="pt-BR" dirty="0"/>
              <a:t>Definição da utilização do programa </a:t>
            </a:r>
            <a:r>
              <a:rPr lang="pt-BR" i="1" dirty="0"/>
              <a:t>Automation Edge</a:t>
            </a:r>
            <a:endParaRPr lang="pt-BR" dirty="0"/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5296BD85-425B-4958-88CA-45CA44C8037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514124" y="4014522"/>
            <a:ext cx="1181099" cy="302186"/>
          </a:xfrm>
        </p:spPr>
        <p:txBody>
          <a:bodyPr rtlCol="0"/>
          <a:lstStyle/>
          <a:p>
            <a:pPr rtl="0"/>
            <a:r>
              <a:rPr lang="pt-BR" sz="1400" dirty="0"/>
              <a:t>Configuração</a:t>
            </a:r>
            <a:endParaRPr lang="pt-BR" dirty="0"/>
          </a:p>
        </p:txBody>
      </p:sp>
      <p:sp>
        <p:nvSpPr>
          <p:cNvPr id="28" name="Espaço Reservado para Texto 27">
            <a:extLst>
              <a:ext uri="{FF2B5EF4-FFF2-40B4-BE49-F238E27FC236}">
                <a16:creationId xmlns:a16="http://schemas.microsoft.com/office/drawing/2014/main" id="{F89F2451-1186-4C3F-A493-A04E51E7B08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514124" y="4486178"/>
            <a:ext cx="1182118" cy="1183101"/>
          </a:xfrm>
        </p:spPr>
        <p:txBody>
          <a:bodyPr rtlCol="0"/>
          <a:lstStyle/>
          <a:p>
            <a:pPr rtl="0"/>
            <a:r>
              <a:rPr lang="pt-BR" dirty="0"/>
              <a:t>Criação do Data </a:t>
            </a:r>
            <a:r>
              <a:rPr lang="pt-BR" dirty="0" err="1"/>
              <a:t>Warehouse</a:t>
            </a:r>
            <a:r>
              <a:rPr lang="pt-BR" dirty="0"/>
              <a:t> na AWS</a:t>
            </a:r>
          </a:p>
          <a:p>
            <a:pPr rtl="0"/>
            <a:endParaRPr lang="pt-BR" dirty="0"/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F04DBBF1-EF80-43E1-B3CC-E7287929142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97044" y="4014522"/>
            <a:ext cx="1181099" cy="302186"/>
          </a:xfrm>
        </p:spPr>
        <p:txBody>
          <a:bodyPr rtlCol="0"/>
          <a:lstStyle/>
          <a:p>
            <a:pPr rtl="0"/>
            <a:r>
              <a:rPr lang="pt-BR" sz="1400" dirty="0"/>
              <a:t>Tarifas</a:t>
            </a:r>
          </a:p>
        </p:txBody>
      </p:sp>
      <p:sp>
        <p:nvSpPr>
          <p:cNvPr id="29" name="Espaço Reservado para Texto 28">
            <a:extLst>
              <a:ext uri="{FF2B5EF4-FFF2-40B4-BE49-F238E27FC236}">
                <a16:creationId xmlns:a16="http://schemas.microsoft.com/office/drawing/2014/main" id="{93D68865-5E04-4E48-9C59-307470D709C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897044" y="4486178"/>
            <a:ext cx="1182118" cy="1183101"/>
          </a:xfrm>
        </p:spPr>
        <p:txBody>
          <a:bodyPr rtlCol="0"/>
          <a:lstStyle/>
          <a:p>
            <a:pPr rtl="0"/>
            <a:r>
              <a:rPr lang="pt-BR" dirty="0"/>
              <a:t>Acesso aos dados de tarifas através de API </a:t>
            </a:r>
            <a:r>
              <a:rPr lang="pt-BR" dirty="0" err="1"/>
              <a:t>Rest</a:t>
            </a:r>
            <a:endParaRPr lang="pt-BR" dirty="0"/>
          </a:p>
          <a:p>
            <a:pPr rtl="0"/>
            <a:endParaRPr lang="pt-BR" dirty="0"/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41E481CA-8BE8-4318-84EE-4F88A61BE57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6159833" y="4014522"/>
            <a:ext cx="1181099" cy="302186"/>
          </a:xfrm>
        </p:spPr>
        <p:txBody>
          <a:bodyPr rtlCol="0"/>
          <a:lstStyle/>
          <a:p>
            <a:pPr rtl="0"/>
            <a:r>
              <a:rPr lang="pt-BR" sz="1400" dirty="0"/>
              <a:t>Pipeline</a:t>
            </a:r>
          </a:p>
        </p:txBody>
      </p:sp>
      <p:sp>
        <p:nvSpPr>
          <p:cNvPr id="30" name="Espaço Reservado para Texto 29">
            <a:extLst>
              <a:ext uri="{FF2B5EF4-FFF2-40B4-BE49-F238E27FC236}">
                <a16:creationId xmlns:a16="http://schemas.microsoft.com/office/drawing/2014/main" id="{6AB27524-4451-4AC5-964C-0F705B6368D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6159833" y="4486178"/>
            <a:ext cx="1182118" cy="1183101"/>
          </a:xfrm>
        </p:spPr>
        <p:txBody>
          <a:bodyPr rtlCol="0"/>
          <a:lstStyle/>
          <a:p>
            <a:pPr rtl="0"/>
            <a:r>
              <a:rPr lang="pt-BR" dirty="0"/>
              <a:t>Construção do pipeline de dados com ETL</a:t>
            </a:r>
          </a:p>
          <a:p>
            <a:pPr rtl="0"/>
            <a:endParaRPr lang="pt-BR" dirty="0"/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AFEC3A38-7684-4BBF-AFAD-87409B0E6BDC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542754" y="4014522"/>
            <a:ext cx="1181098" cy="302186"/>
          </a:xfrm>
        </p:spPr>
        <p:txBody>
          <a:bodyPr rtlCol="0"/>
          <a:lstStyle/>
          <a:p>
            <a:pPr rtl="0"/>
            <a:r>
              <a:rPr lang="pt-BR" sz="1400" dirty="0"/>
              <a:t>Ferramenta</a:t>
            </a:r>
          </a:p>
        </p:txBody>
      </p:sp>
      <p:sp>
        <p:nvSpPr>
          <p:cNvPr id="32" name="Espaço Reservado para Texto 31">
            <a:extLst>
              <a:ext uri="{FF2B5EF4-FFF2-40B4-BE49-F238E27FC236}">
                <a16:creationId xmlns:a16="http://schemas.microsoft.com/office/drawing/2014/main" id="{2C82D1BF-3352-4868-9C3D-613EB8D084C5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542754" y="4486178"/>
            <a:ext cx="1182118" cy="1183101"/>
          </a:xfrm>
        </p:spPr>
        <p:txBody>
          <a:bodyPr rtlCol="0"/>
          <a:lstStyle/>
          <a:p>
            <a:pPr rtl="0"/>
            <a:r>
              <a:rPr lang="pt-BR" dirty="0"/>
              <a:t>Geração das tabelas utilizando SQL no intuito de montar uma tabela fato</a:t>
            </a:r>
          </a:p>
          <a:p>
            <a:pPr rtl="0"/>
            <a:r>
              <a:rPr lang="pt-BR" dirty="0"/>
              <a:t> (</a:t>
            </a:r>
            <a:r>
              <a:rPr lang="pt-BR" dirty="0" err="1"/>
              <a:t>DBeaver</a:t>
            </a:r>
            <a:r>
              <a:rPr lang="pt-BR" dirty="0"/>
              <a:t>)</a:t>
            </a:r>
          </a:p>
        </p:txBody>
      </p:sp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FE9BE32E-27C4-48FC-81C3-3D6F67418E34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925675" y="4014522"/>
            <a:ext cx="1181098" cy="302186"/>
          </a:xfrm>
        </p:spPr>
        <p:txBody>
          <a:bodyPr rtlCol="0"/>
          <a:lstStyle/>
          <a:p>
            <a:pPr rtl="0"/>
            <a:r>
              <a:rPr lang="pt-BR" sz="1400" dirty="0"/>
              <a:t>Data </a:t>
            </a:r>
            <a:r>
              <a:rPr lang="pt-BR" sz="1400" dirty="0" err="1"/>
              <a:t>Warehouse</a:t>
            </a:r>
            <a:endParaRPr lang="pt-BR" sz="1400" dirty="0"/>
          </a:p>
        </p:txBody>
      </p:sp>
      <p:sp>
        <p:nvSpPr>
          <p:cNvPr id="38" name="Espaço Reservado para Texto 37">
            <a:extLst>
              <a:ext uri="{FF2B5EF4-FFF2-40B4-BE49-F238E27FC236}">
                <a16:creationId xmlns:a16="http://schemas.microsoft.com/office/drawing/2014/main" id="{D611DE91-B76B-4361-A001-E52AEAAD8774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925675" y="4486178"/>
            <a:ext cx="1182118" cy="1183101"/>
          </a:xfrm>
        </p:spPr>
        <p:txBody>
          <a:bodyPr rtlCol="0"/>
          <a:lstStyle/>
          <a:p>
            <a:pPr rtl="0"/>
            <a:r>
              <a:rPr lang="pt-BR" dirty="0"/>
              <a:t>Inserção dos dados gerados nas tabelas no DW</a:t>
            </a:r>
          </a:p>
          <a:p>
            <a:pPr rtl="0"/>
            <a:endParaRPr lang="pt-BR" dirty="0"/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058A900D-B4DE-4CA7-B31B-EF43F275DE2D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10308595" y="4014522"/>
            <a:ext cx="1181098" cy="302186"/>
          </a:xfrm>
        </p:spPr>
        <p:txBody>
          <a:bodyPr rtlCol="0"/>
          <a:lstStyle/>
          <a:p>
            <a:pPr rtl="0"/>
            <a:r>
              <a:rPr lang="pt-BR" sz="1400" dirty="0"/>
              <a:t>Dashboard</a:t>
            </a:r>
          </a:p>
        </p:txBody>
      </p:sp>
      <p:sp>
        <p:nvSpPr>
          <p:cNvPr id="39" name="Espaço Reservado para Texto 38">
            <a:extLst>
              <a:ext uri="{FF2B5EF4-FFF2-40B4-BE49-F238E27FC236}">
                <a16:creationId xmlns:a16="http://schemas.microsoft.com/office/drawing/2014/main" id="{9CB9ACC2-C176-402F-99F5-FE146A30A09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0308595" y="4486178"/>
            <a:ext cx="1182118" cy="1183101"/>
          </a:xfrm>
        </p:spPr>
        <p:txBody>
          <a:bodyPr rtlCol="0"/>
          <a:lstStyle/>
          <a:p>
            <a:pPr rtl="0"/>
            <a:r>
              <a:rPr lang="pt-BR" dirty="0"/>
              <a:t>Geração dos gráficos através de dados inseridos no </a:t>
            </a:r>
            <a:r>
              <a:rPr lang="pt-BR" dirty="0" err="1"/>
              <a:t>Database</a:t>
            </a:r>
            <a:r>
              <a:rPr lang="pt-BR" dirty="0"/>
              <a:t>.</a:t>
            </a:r>
          </a:p>
          <a:p>
            <a:pPr rtl="0"/>
            <a:endParaRPr lang="pt-BR" dirty="0"/>
          </a:p>
        </p:txBody>
      </p:sp>
      <p:sp>
        <p:nvSpPr>
          <p:cNvPr id="45" name="Título 44">
            <a:extLst>
              <a:ext uri="{FF2B5EF4-FFF2-40B4-BE49-F238E27FC236}">
                <a16:creationId xmlns:a16="http://schemas.microsoft.com/office/drawing/2014/main" id="{CE9001BD-04C4-40D0-98EB-088BE1EF0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Linha do tempo</a:t>
            </a:r>
          </a:p>
        </p:txBody>
      </p:sp>
      <p:pic>
        <p:nvPicPr>
          <p:cNvPr id="7" name="Gráfico 6" descr="Marca de seleção com preenchimento sólido">
            <a:extLst>
              <a:ext uri="{FF2B5EF4-FFF2-40B4-BE49-F238E27FC236}">
                <a16:creationId xmlns:a16="http://schemas.microsoft.com/office/drawing/2014/main" id="{509FACBD-32E4-EEFF-D9B7-BD94655FA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09824" y="4014522"/>
            <a:ext cx="108000" cy="108000"/>
          </a:xfrm>
          <a:prstGeom prst="rect">
            <a:avLst/>
          </a:prstGeom>
        </p:spPr>
      </p:pic>
      <p:pic>
        <p:nvPicPr>
          <p:cNvPr id="41" name="Gráfico 40" descr="Marca de seleção com preenchimento sólido">
            <a:extLst>
              <a:ext uri="{FF2B5EF4-FFF2-40B4-BE49-F238E27FC236}">
                <a16:creationId xmlns:a16="http://schemas.microsoft.com/office/drawing/2014/main" id="{9D05EF9D-E5DA-3B40-4A00-B467D51CE6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5788" y="3997050"/>
            <a:ext cx="108000" cy="108000"/>
          </a:xfrm>
          <a:prstGeom prst="rect">
            <a:avLst/>
          </a:prstGeom>
        </p:spPr>
      </p:pic>
      <p:pic>
        <p:nvPicPr>
          <p:cNvPr id="42" name="Gráfico 41" descr="Marca de seleção com preenchimento sólido">
            <a:extLst>
              <a:ext uri="{FF2B5EF4-FFF2-40B4-BE49-F238E27FC236}">
                <a16:creationId xmlns:a16="http://schemas.microsoft.com/office/drawing/2014/main" id="{F7ED5725-46AC-D91A-7F2E-45A56DAB5C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18454" y="3960522"/>
            <a:ext cx="108000" cy="108000"/>
          </a:xfrm>
          <a:prstGeom prst="rect">
            <a:avLst/>
          </a:prstGeom>
        </p:spPr>
      </p:pic>
      <p:pic>
        <p:nvPicPr>
          <p:cNvPr id="43" name="Gráfico 42" descr="Marca de seleção com preenchimento sólido">
            <a:extLst>
              <a:ext uri="{FF2B5EF4-FFF2-40B4-BE49-F238E27FC236}">
                <a16:creationId xmlns:a16="http://schemas.microsoft.com/office/drawing/2014/main" id="{FA25C704-D003-8EE6-AFBB-E3BB8DC66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7593" y="3997050"/>
            <a:ext cx="108000" cy="108000"/>
          </a:xfrm>
          <a:prstGeom prst="rect">
            <a:avLst/>
          </a:prstGeom>
        </p:spPr>
      </p:pic>
      <p:pic>
        <p:nvPicPr>
          <p:cNvPr id="44" name="Gráfico 43" descr="Marca de seleção com preenchimento sólido">
            <a:extLst>
              <a:ext uri="{FF2B5EF4-FFF2-40B4-BE49-F238E27FC236}">
                <a16:creationId xmlns:a16="http://schemas.microsoft.com/office/drawing/2014/main" id="{C6E3FBCF-9DD4-D0EF-CFE2-914DDCC036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39282" y="3977742"/>
            <a:ext cx="108000" cy="108000"/>
          </a:xfrm>
          <a:prstGeom prst="rect">
            <a:avLst/>
          </a:prstGeom>
        </p:spPr>
      </p:pic>
      <p:pic>
        <p:nvPicPr>
          <p:cNvPr id="46" name="Gráfico 45" descr="Marca de seleção com preenchimento sólido">
            <a:extLst>
              <a:ext uri="{FF2B5EF4-FFF2-40B4-BE49-F238E27FC236}">
                <a16:creationId xmlns:a16="http://schemas.microsoft.com/office/drawing/2014/main" id="{5425C541-200A-E6A9-9757-0D97F2769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30621" y="3972158"/>
            <a:ext cx="108000" cy="108000"/>
          </a:xfrm>
          <a:prstGeom prst="rect">
            <a:avLst/>
          </a:prstGeom>
        </p:spPr>
      </p:pic>
      <p:sp>
        <p:nvSpPr>
          <p:cNvPr id="48" name="Espaço Reservado para o Número do Slide 2">
            <a:extLst>
              <a:ext uri="{FF2B5EF4-FFF2-40B4-BE49-F238E27FC236}">
                <a16:creationId xmlns:a16="http://schemas.microsoft.com/office/drawing/2014/main" id="{21DF6B49-2DF5-A587-9AD5-8B59C2088E9E}"/>
              </a:ext>
            </a:extLst>
          </p:cNvPr>
          <p:cNvSpPr txBox="1">
            <a:spLocks/>
          </p:cNvSpPr>
          <p:nvPr/>
        </p:nvSpPr>
        <p:spPr>
          <a:xfrm>
            <a:off x="11563360" y="6243914"/>
            <a:ext cx="357116" cy="365125"/>
          </a:xfrm>
          <a:prstGeom prst="rect">
            <a:avLst/>
          </a:prstGeom>
        </p:spPr>
        <p:txBody>
          <a:bodyPr rtlCol="0"/>
          <a:lstStyle>
            <a:defPPr rtl="0"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2EE24B5-652C-4DB5-B7C3-B5BBEC1280B1}" type="slidenum">
              <a:rPr lang="pt-BR" sz="1000" smtClean="0"/>
              <a:pPr/>
              <a:t>3</a:t>
            </a:fld>
            <a:endParaRPr lang="pt-BR" sz="1000" dirty="0"/>
          </a:p>
        </p:txBody>
      </p:sp>
      <p:pic>
        <p:nvPicPr>
          <p:cNvPr id="47" name="Gráfico 46" descr="Marca de seleção com preenchimento sólido">
            <a:extLst>
              <a:ext uri="{FF2B5EF4-FFF2-40B4-BE49-F238E27FC236}">
                <a16:creationId xmlns:a16="http://schemas.microsoft.com/office/drawing/2014/main" id="{BA0BDAA1-C582-F63A-B10E-B3A69D2D5A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04004" y="4014522"/>
            <a:ext cx="108000" cy="108000"/>
          </a:xfrm>
          <a:prstGeom prst="rect">
            <a:avLst/>
          </a:prstGeom>
        </p:spPr>
      </p:pic>
      <p:pic>
        <p:nvPicPr>
          <p:cNvPr id="49" name="Gráfico 48" descr="Marca de seleção com preenchimento sólido">
            <a:extLst>
              <a:ext uri="{FF2B5EF4-FFF2-40B4-BE49-F238E27FC236}">
                <a16:creationId xmlns:a16="http://schemas.microsoft.com/office/drawing/2014/main" id="{CDDA1CAD-A426-D846-7807-DDEAFF467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16515" y="3960522"/>
            <a:ext cx="108000" cy="1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9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 descr="Retângulo azul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</p:spPr>
      </p:pic>
      <p:sp>
        <p:nvSpPr>
          <p:cNvPr id="8" name="objeto 3" descr="Retângulo azul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9" name="Oval 8" descr="Oval bege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PERSPECTIVA DOS DADOS</a:t>
            </a:r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4</a:t>
            </a:fld>
            <a:endParaRPr lang="pt-BR" sz="1000" dirty="0"/>
          </a:p>
        </p:txBody>
      </p:sp>
      <p:graphicFrame>
        <p:nvGraphicFramePr>
          <p:cNvPr id="13" name="Espaço Reservado para Conteúdo 12" descr="Tabela">
            <a:extLst>
              <a:ext uri="{FF2B5EF4-FFF2-40B4-BE49-F238E27FC236}">
                <a16:creationId xmlns:a16="http://schemas.microsoft.com/office/drawing/2014/main" id="{1D6AB21B-0AB3-44DD-AD8E-D2EDD77DEA42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380055583"/>
              </p:ext>
            </p:extLst>
          </p:nvPr>
        </p:nvGraphicFramePr>
        <p:xfrm>
          <a:off x="711204" y="2587532"/>
          <a:ext cx="6283856" cy="155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4618">
                  <a:extLst>
                    <a:ext uri="{9D8B030D-6E8A-4147-A177-3AD203B41FA5}">
                      <a16:colId xmlns:a16="http://schemas.microsoft.com/office/drawing/2014/main" val="3572385518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1440817424"/>
                    </a:ext>
                  </a:extLst>
                </a:gridCol>
                <a:gridCol w="2094620">
                  <a:extLst>
                    <a:ext uri="{9D8B030D-6E8A-4147-A177-3AD203B41FA5}">
                      <a16:colId xmlns:a16="http://schemas.microsoft.com/office/drawing/2014/main" val="18356667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800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± 400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24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120738"/>
                  </a:ext>
                </a:extLst>
              </a:tr>
              <a:tr h="1008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L</a:t>
                      </a:r>
                      <a:r>
                        <a:rPr lang="pt-br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inhas de informações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b="0" i="1" u="none" strike="noStrike" kern="1200" cap="none" spc="-25" normalizeH="0" noProof="0" dirty="0" err="1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CNPJ’s</a:t>
                      </a:r>
                      <a:r>
                        <a:rPr lang="pt-br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 completos 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Meses de dados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001753"/>
                  </a:ext>
                </a:extLst>
              </a:tr>
            </a:tbl>
          </a:graphicData>
        </a:graphic>
      </p:graphicFrame>
      <p:sp>
        <p:nvSpPr>
          <p:cNvPr id="11" name="objeto 5" descr="Retângulo beg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 flipV="1">
            <a:off x="947606" y="1278845"/>
            <a:ext cx="6196143" cy="45719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cxnSp>
        <p:nvCxnSpPr>
          <p:cNvPr id="12" name="Conector Reto 11" descr="Linha">
            <a:extLst>
              <a:ext uri="{FF2B5EF4-FFF2-40B4-BE49-F238E27FC236}">
                <a16:creationId xmlns:a16="http://schemas.microsoft.com/office/drawing/2014/main" id="{0D4D8421-B427-472B-95AE-FBBC914ACC5F}"/>
              </a:ext>
            </a:extLst>
          </p:cNvPr>
          <p:cNvCxnSpPr/>
          <p:nvPr/>
        </p:nvCxnSpPr>
        <p:spPr>
          <a:xfrm>
            <a:off x="3853132" y="4144172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>
            <a:extLst>
              <a:ext uri="{FF2B5EF4-FFF2-40B4-BE49-F238E27FC236}">
                <a16:creationId xmlns:a16="http://schemas.microsoft.com/office/drawing/2014/main" id="{C81554E6-FFC7-4D10-8E15-D72915B89452}"/>
              </a:ext>
            </a:extLst>
          </p:cNvPr>
          <p:cNvSpPr/>
          <p:nvPr/>
        </p:nvSpPr>
        <p:spPr>
          <a:xfrm>
            <a:off x="2341039" y="4530214"/>
            <a:ext cx="3024187" cy="647700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noAutofit/>
          </a:bodyPr>
          <a:lstStyle/>
          <a:p>
            <a:pPr algn="ctr" rtl="0">
              <a:lnSpc>
                <a:spcPct val="100000"/>
              </a:lnSpc>
              <a:spcBef>
                <a:spcPts val="1055"/>
              </a:spcBef>
            </a:pPr>
            <a:r>
              <a:rPr lang="pt-BR" b="0" i="0" dirty="0">
                <a:solidFill>
                  <a:srgbClr val="500050"/>
                </a:solidFill>
                <a:effectLst/>
                <a:latin typeface="Arial" panose="020B0604020202020204" pitchFamily="34" charset="0"/>
              </a:rPr>
              <a:t>Instituições por Índice de Reclamações</a:t>
            </a:r>
            <a:endParaRPr lang="pt-BR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Seta: para a Direita 2">
            <a:extLst>
              <a:ext uri="{FF2B5EF4-FFF2-40B4-BE49-F238E27FC236}">
                <a16:creationId xmlns:a16="http://schemas.microsoft.com/office/drawing/2014/main" id="{2F1A43D2-EED7-3EF3-FFE2-6D6F8C851721}"/>
              </a:ext>
            </a:extLst>
          </p:cNvPr>
          <p:cNvSpPr/>
          <p:nvPr/>
        </p:nvSpPr>
        <p:spPr>
          <a:xfrm>
            <a:off x="7540443" y="3023559"/>
            <a:ext cx="1164566" cy="81088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9F945F65-6CC2-827A-B8CE-DE30CFF14DCC}"/>
              </a:ext>
            </a:extLst>
          </p:cNvPr>
          <p:cNvSpPr/>
          <p:nvPr/>
        </p:nvSpPr>
        <p:spPr>
          <a:xfrm>
            <a:off x="8959187" y="3105150"/>
            <a:ext cx="2254298" cy="647700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noAutofit/>
          </a:bodyPr>
          <a:lstStyle/>
          <a:p>
            <a:pPr algn="ctr" rtl="0">
              <a:lnSpc>
                <a:spcPct val="100000"/>
              </a:lnSpc>
              <a:spcBef>
                <a:spcPts val="1055"/>
              </a:spcBef>
            </a:pPr>
            <a:r>
              <a:rPr lang="pt-BR" b="0" i="0" dirty="0">
                <a:solidFill>
                  <a:srgbClr val="500050"/>
                </a:solidFill>
                <a:effectLst/>
                <a:latin typeface="Arial" panose="020B0604020202020204" pitchFamily="34" charset="0"/>
              </a:rPr>
              <a:t>Tarifas</a:t>
            </a:r>
            <a:endParaRPr lang="pt-BR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Imagem 10" descr="As pessoas discutem algo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to 3" descr="Retângulo azul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/>
          <a:lstStyle/>
          <a:p>
            <a:pPr rtl="0"/>
            <a:r>
              <a:rPr lang="pt-BR" dirty="0" err="1"/>
              <a:t>Database</a:t>
            </a:r>
            <a:r>
              <a:rPr lang="pt-BR" dirty="0"/>
              <a:t> AWS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5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915636" y="1346384"/>
            <a:ext cx="4608863" cy="63316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658DCDB-8CB0-D7D8-93B1-3218D54939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074" y="2599169"/>
            <a:ext cx="10182526" cy="22035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30557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0760E-5794-42A9-8E56-3837F4FC7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Automation Edge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C2351522-D6A9-4849-85EE-913E456D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6</a:t>
            </a:fld>
            <a:endParaRPr lang="pt-BR" sz="1000" dirty="0"/>
          </a:p>
        </p:txBody>
      </p:sp>
      <p:sp>
        <p:nvSpPr>
          <p:cNvPr id="6" name="objeto 18" descr="Retângulo bege">
            <a:extLst>
              <a:ext uri="{FF2B5EF4-FFF2-40B4-BE49-F238E27FC236}">
                <a16:creationId xmlns:a16="http://schemas.microsoft.com/office/drawing/2014/main" id="{7593E25A-C238-4F4D-B05B-996628D42B7D}"/>
              </a:ext>
            </a:extLst>
          </p:cNvPr>
          <p:cNvSpPr/>
          <p:nvPr/>
        </p:nvSpPr>
        <p:spPr>
          <a:xfrm flipV="1">
            <a:off x="927186" y="1301091"/>
            <a:ext cx="4692563" cy="45719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1" name="objeto 3" descr="Retângulo bege">
            <a:extLst>
              <a:ext uri="{FF2B5EF4-FFF2-40B4-BE49-F238E27FC236}">
                <a16:creationId xmlns:a16="http://schemas.microsoft.com/office/drawing/2014/main" id="{51F921B1-C371-20F6-969F-0BB06297C825}"/>
              </a:ext>
            </a:extLst>
          </p:cNvPr>
          <p:cNvSpPr/>
          <p:nvPr/>
        </p:nvSpPr>
        <p:spPr>
          <a:xfrm>
            <a:off x="8181340" y="1331963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4634177-6BE0-F7A4-4197-AB1FB1E9A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69" y="1809000"/>
            <a:ext cx="6756146" cy="3582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62597F-FDAB-6995-85D3-22EF619B0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2118" y="2610470"/>
            <a:ext cx="6153826" cy="32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509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Espaço Reservado para Imagem 20" descr="Aperto de mão de duas pesso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tâ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r>
              <a:rPr lang="pt-BR" dirty="0"/>
              <a:t>t</a:t>
            </a:r>
          </a:p>
        </p:txBody>
      </p:sp>
      <p:sp>
        <p:nvSpPr>
          <p:cNvPr id="23" name="Oval 22" descr="Oval be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8012777" y="1690689"/>
            <a:ext cx="4176823" cy="2055194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pt-BR" sz="1900" b="1" dirty="0">
                <a:solidFill>
                  <a:schemeClr val="bg1"/>
                </a:solidFill>
              </a:rPr>
              <a:t>TABELA FATO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DW.FT_INDICE_RECLAMACAO(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ANO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1" i="0" u="none" strike="noStrike" dirty="0">
                <a:solidFill>
                  <a:srgbClr val="D36363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TRIMESTRE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1" i="0" u="none" strike="noStrike" dirty="0">
                <a:solidFill>
                  <a:srgbClr val="D36363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ID_CATEGORIA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ID_TIPO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ID_INSTITUICAO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ID_INDICE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QUANTIDADE_DE_RECLAMACOES_REGULADAS_PROCEDENTES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QUANTIDADE_DE_RECLAMACAOES_REGULADAS_OUTRAS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QUANTIDADE_DE_RECLAMACOES_NAO_REGULADAS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QUANTIDADE_TOTAL_DE_RECLAMACOES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QUANTIDADE_TOTAL_DE_CLIENTES_CCS_E_SCR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QUANTIDADE_DE_CLIENTES_CCS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QUANTIDADE_DE_CLIENTES_SCR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VALORMAXIMOTOTAL </a:t>
            </a:r>
            <a:r>
              <a:rPr lang="pt-BR" sz="1000" b="1" i="0" u="none" strike="noStrike" dirty="0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1" i="0" u="none" strike="noStrike" dirty="0">
                <a:solidFill>
                  <a:srgbClr val="D36363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sz="1000" b="1" i="0" u="none" strike="noStrike" dirty="0">
                <a:solidFill>
                  <a:srgbClr val="D36363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FOREIGN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(ID_CATEGORIA)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DM_CATEGORIA(ID_CATEGORIA),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FOREIGN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(ID_TIPO)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DM_TIPO(ID_TIPO),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FOREIGN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(ID_INSTITUICAO)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DM_INSTITUICAO(ID_INSTITUICAO),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FOREIGN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(ID_INDICE)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DM_INDICE(ID_INDICE)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endParaRPr lang="pt-BR" sz="10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4376638" y="1702825"/>
            <a:ext cx="3148965" cy="2043057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pt-BR" sz="1900" b="1" dirty="0">
                <a:solidFill>
                  <a:schemeClr val="bg1"/>
                </a:solidFill>
              </a:rPr>
              <a:t>DM_</a:t>
            </a:r>
            <a:r>
              <a:rPr lang="pt-BR" sz="2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INDICE</a:t>
            </a:r>
            <a:endParaRPr lang="pt-BR" sz="1900" b="1" dirty="0">
              <a:solidFill>
                <a:schemeClr val="bg1"/>
              </a:solidFill>
            </a:endParaRP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CREATE TABLE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DW.DM_INDICE(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ID_INDICE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AUTO_INCREMENT,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INDICE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1" i="0" u="none" strike="noStrike" dirty="0">
                <a:solidFill>
                  <a:srgbClr val="D36363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 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PRIMARY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(ID_INDICE)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DW.DM_INDICE (INDICE)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DISTINCT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INDICE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DW.DATA_RAW;</a:t>
            </a:r>
            <a:endParaRPr lang="pt-BR" sz="10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7</a:t>
            </a:fld>
            <a:endParaRPr lang="pt-BR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TABELAS GERADAS</a:t>
            </a:r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870351" y="1702825"/>
            <a:ext cx="3148965" cy="2146629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pt-BR" sz="1900" b="1" dirty="0">
                <a:solidFill>
                  <a:schemeClr val="bg1"/>
                </a:solidFill>
              </a:rPr>
              <a:t>DM_CATEGORIA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CREATE TABLE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DW.DM_CATEGORIA(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ID_CATEGORIA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AUTO_INCREMENT,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CATEGORIA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1" i="0" u="none" strike="noStrike" dirty="0">
                <a:solidFill>
                  <a:srgbClr val="D36363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 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PRIMARY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(ID_CATEGORIA)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DW.DM_CATEGORIA (CATEGORIA)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DISTINCT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CATEGORIA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DW.DATA_RAW;</a:t>
            </a:r>
            <a:endParaRPr lang="pt-BR" sz="10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72176240-9D71-46A9-959A-FFCF84DC04A3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4376638" y="3849456"/>
            <a:ext cx="3278847" cy="2377976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pt-BR" sz="1900" b="1" spc="-30" dirty="0">
                <a:solidFill>
                  <a:schemeClr val="bg1"/>
                </a:solidFill>
              </a:rPr>
              <a:t>DM_INSTITUIÇÃO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CREATE TABLE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DW.DM_INSTITUICAO(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ID_INSTITUICAO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AUTO_INCREMENT,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INSTITUICAO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1" i="0" u="none" strike="noStrike" dirty="0">
                <a:solidFill>
                  <a:srgbClr val="D36363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 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CNPJIF </a:t>
            </a:r>
            <a:r>
              <a:rPr lang="pt-BR" sz="1000" b="1" i="0" u="none" strike="noStrike" dirty="0" err="1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1" i="0" u="none" strike="noStrike" dirty="0">
                <a:solidFill>
                  <a:srgbClr val="D36363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 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PRIMARY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(ID_INSTITUICAO)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DW.DM_INSTITUICAO (INSTITUICAO, CNPJIF)</a:t>
            </a:r>
            <a:b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DISTINCT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INSTITUICAO, CNPJIF </a:t>
            </a:r>
            <a:r>
              <a:rPr lang="pt-BR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DW.DATA_RAW;</a:t>
            </a:r>
            <a:endParaRPr lang="pt-BR" sz="10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870351" y="3849455"/>
            <a:ext cx="3259789" cy="2377977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pt-BR" sz="1900" b="1" dirty="0">
                <a:solidFill>
                  <a:schemeClr val="bg1"/>
                </a:solidFill>
              </a:rPr>
              <a:t>DM_TIPO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en-US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CREATE TABLE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DW.DM_TIPO(</a:t>
            </a:r>
            <a:b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ID_TIPO </a:t>
            </a:r>
            <a:r>
              <a:rPr lang="en-US" sz="1000" b="1" i="0" u="none" strike="noStrike" dirty="0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AUTO_INCREMENT,</a:t>
            </a:r>
            <a:b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TIPO </a:t>
            </a:r>
            <a:r>
              <a:rPr lang="en-US" sz="1000" b="1" i="0" u="none" strike="noStrike" dirty="0">
                <a:solidFill>
                  <a:srgbClr val="FFFFAA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1" i="0" u="none" strike="noStrike" dirty="0">
                <a:solidFill>
                  <a:srgbClr val="D36363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 </a:t>
            </a:r>
            <a:b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PRIMARY </a:t>
            </a:r>
            <a:r>
              <a:rPr lang="en-US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(ID_TIPO)</a:t>
            </a:r>
            <a:b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DW.DM_TIPO (TIPO)</a:t>
            </a:r>
            <a:b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DISTINCT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TIPO </a:t>
            </a:r>
            <a:r>
              <a:rPr lang="en-US" sz="1000" b="1" i="0" u="none" strike="noStrike" dirty="0">
                <a:solidFill>
                  <a:srgbClr val="FCC28C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000" b="1" i="0" u="none" strike="noStrike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DW.DATA_RAW;</a:t>
            </a:r>
            <a:endParaRPr lang="pt-BR" sz="1000" dirty="0"/>
          </a:p>
        </p:txBody>
      </p:sp>
      <p:pic>
        <p:nvPicPr>
          <p:cNvPr id="36" name="Espaço Reservado para Imagem 35" descr="Ícone de verificação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371475" y="1679575"/>
            <a:ext cx="576000" cy="576000"/>
          </a:xfrm>
        </p:spPr>
      </p:pic>
      <p:pic>
        <p:nvPicPr>
          <p:cNvPr id="38" name="Espaço Reservado para Imagem 37" descr="Ícone de verificação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3911432" y="1679575"/>
            <a:ext cx="576000" cy="576000"/>
          </a:xfrm>
        </p:spPr>
      </p:pic>
      <p:pic>
        <p:nvPicPr>
          <p:cNvPr id="40" name="Espaço Reservado para Imagem 39" descr="Ícone de verificação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7548304" y="1679575"/>
            <a:ext cx="576000" cy="576000"/>
          </a:xfrm>
        </p:spPr>
      </p:pic>
      <p:pic>
        <p:nvPicPr>
          <p:cNvPr id="34" name="Espaço Reservado para Imagem 33" descr="Ícone de verificação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371475" y="3792079"/>
            <a:ext cx="576000" cy="576000"/>
          </a:xfrm>
        </p:spPr>
      </p:pic>
      <p:sp>
        <p:nvSpPr>
          <p:cNvPr id="24" name="objeto 5" descr="Retângulo be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 flipV="1">
            <a:off x="929705" y="1293403"/>
            <a:ext cx="4024452" cy="45719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pic>
        <p:nvPicPr>
          <p:cNvPr id="32" name="Espaço Reservado para Imagem 31" descr="Ícone de verificação">
            <a:extLst>
              <a:ext uri="{FF2B5EF4-FFF2-40B4-BE49-F238E27FC236}">
                <a16:creationId xmlns:a16="http://schemas.microsoft.com/office/drawing/2014/main" id="{6054A700-8461-40AD-8429-6C9F6EEEEC4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3911432" y="3792078"/>
            <a:ext cx="576000" cy="576000"/>
          </a:xfrm>
        </p:spPr>
      </p:pic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Imagem 10" descr="As pessoas discutem algo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to 3" descr="Retângulo azul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/>
          <a:lstStyle/>
          <a:p>
            <a:pPr rtl="0"/>
            <a:r>
              <a:rPr lang="pt-BR" dirty="0"/>
              <a:t>Star </a:t>
            </a:r>
            <a:r>
              <a:rPr lang="pt-BR" dirty="0" err="1"/>
              <a:t>Schema</a:t>
            </a:r>
            <a:endParaRPr lang="pt-BR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8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915636" y="1346384"/>
            <a:ext cx="4608863" cy="63316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B7F0D00B-330B-313D-8B68-AAB6DE0E2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0067" y="2221214"/>
            <a:ext cx="8702437" cy="37007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13335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id="{6A8AF702-A859-4D49-823E-45570287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9</a:t>
            </a:fld>
            <a:endParaRPr lang="pt-BR" sz="1000" dirty="0"/>
          </a:p>
        </p:txBody>
      </p:sp>
      <p:sp>
        <p:nvSpPr>
          <p:cNvPr id="29" name="objeto 27" descr="Retângulo bege">
            <a:extLst>
              <a:ext uri="{FF2B5EF4-FFF2-40B4-BE49-F238E27FC236}">
                <a16:creationId xmlns:a16="http://schemas.microsoft.com/office/drawing/2014/main" id="{CE178D24-EC15-4677-8CE4-B6FAE887C7CE}"/>
              </a:ext>
            </a:extLst>
          </p:cNvPr>
          <p:cNvSpPr/>
          <p:nvPr/>
        </p:nvSpPr>
        <p:spPr>
          <a:xfrm flipV="1">
            <a:off x="947015" y="1295479"/>
            <a:ext cx="2758210" cy="45719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0F085151-2485-E111-8226-A234F9A04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SQL</a:t>
            </a:r>
          </a:p>
        </p:txBody>
      </p:sp>
      <p:pic>
        <p:nvPicPr>
          <p:cNvPr id="33" name="Imagem 32">
            <a:extLst>
              <a:ext uri="{FF2B5EF4-FFF2-40B4-BE49-F238E27FC236}">
                <a16:creationId xmlns:a16="http://schemas.microsoft.com/office/drawing/2014/main" id="{893E36AD-A03D-E53A-A278-7D22250B8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625" y="1562297"/>
            <a:ext cx="7877175" cy="4192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20906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4307498_TF23188392.potx" id="{F43E48E8-3178-4A73-92D2-8A44575E9477}" vid="{ED9F4325-229D-4C1B-8828-374716A5FAE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serviços profissionais</Template>
  <TotalTime>70</TotalTime>
  <Words>721</Words>
  <Application>Microsoft Office PowerPoint</Application>
  <PresentationFormat>Widescreen</PresentationFormat>
  <Paragraphs>99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Arial </vt:lpstr>
      <vt:lpstr>Calibri</vt:lpstr>
      <vt:lpstr>Consolas</vt:lpstr>
      <vt:lpstr>Gill Sans MT</vt:lpstr>
      <vt:lpstr>Tema do Office</vt:lpstr>
      <vt:lpstr>eEDB-011 Atividade 1</vt:lpstr>
      <vt:lpstr>Instruções do trabalho</vt:lpstr>
      <vt:lpstr>Linha do tempo</vt:lpstr>
      <vt:lpstr>PERSPECTIVA DOS DADOS</vt:lpstr>
      <vt:lpstr>Database AWS</vt:lpstr>
      <vt:lpstr>Automation Edge</vt:lpstr>
      <vt:lpstr>TABELAS GERADAS</vt:lpstr>
      <vt:lpstr>Star Schema</vt:lpstr>
      <vt:lpstr>SQL</vt:lpstr>
      <vt:lpstr>Dashboard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eEDB-012 Atividade 1</dc:title>
  <dc:creator>Vitor Marques</dc:creator>
  <cp:lastModifiedBy>Vitor Marques</cp:lastModifiedBy>
  <cp:revision>4</cp:revision>
  <dcterms:created xsi:type="dcterms:W3CDTF">2022-07-14T03:31:55Z</dcterms:created>
  <dcterms:modified xsi:type="dcterms:W3CDTF">2022-07-19T00:01:18Z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